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7" r:id="rId3"/>
    <p:sldId id="309" r:id="rId4"/>
    <p:sldId id="258" r:id="rId5"/>
    <p:sldId id="259" r:id="rId6"/>
    <p:sldId id="260" r:id="rId7"/>
    <p:sldId id="261" r:id="rId8"/>
    <p:sldId id="262" r:id="rId9"/>
    <p:sldId id="263" r:id="rId10"/>
    <p:sldId id="310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307" r:id="rId20"/>
    <p:sldId id="311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01" r:id="rId30"/>
    <p:sldId id="302" r:id="rId31"/>
    <p:sldId id="282" r:id="rId32"/>
    <p:sldId id="283" r:id="rId33"/>
    <p:sldId id="304" r:id="rId34"/>
    <p:sldId id="305" r:id="rId35"/>
    <p:sldId id="284" r:id="rId36"/>
    <p:sldId id="285" r:id="rId37"/>
    <p:sldId id="306" r:id="rId38"/>
    <p:sldId id="291" r:id="rId39"/>
    <p:sldId id="296" r:id="rId40"/>
    <p:sldId id="297" r:id="rId41"/>
    <p:sldId id="298" r:id="rId42"/>
    <p:sldId id="299" r:id="rId43"/>
    <p:sldId id="300" r:id="rId44"/>
    <p:sldId id="287" r:id="rId45"/>
    <p:sldId id="289" r:id="rId46"/>
    <p:sldId id="312" r:id="rId47"/>
    <p:sldId id="288" r:id="rId48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nor McGarr" initials="CM" lastIdx="1" clrIdx="0">
    <p:extLst>
      <p:ext uri="{19B8F6BF-5375-455C-9EA6-DF929625EA0E}">
        <p15:presenceInfo xmlns:p15="http://schemas.microsoft.com/office/powerpoint/2012/main" userId="81ce18177d54ab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85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45f84d24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45f84d24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9548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45f84d24a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45f84d24a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45f84d24a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45f84d24a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45f84d24a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45f84d24a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45f84d24a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45f84d24a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45f84d24a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45f84d24a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45f84d24a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45f84d24a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45f84d24a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45f84d24a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45f84d24a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45f84d24a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45f84d24a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45f84d24a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9981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5bae3f1a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5bae3f1a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45f84d24a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45f84d24a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6746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45f84d24a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45f84d24a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45f84d24a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45f84d24a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45f84d24a_1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45f84d24a_1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45f84d24a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45f84d24a_1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45f84d24a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45f84d24a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45f84d24a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45f84d24a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45f84d24a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45f84d24a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45f84d24a_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45f84d24a_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45f84d24a_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45f84d24a_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808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5bae3f1a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5bae3f1a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24710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45f84d24a_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45f84d24a_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0709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45f84d24a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45f84d24a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45f84d24a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45f84d24a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45f84d24a_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45f84d24a_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6619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45f84d24a_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45f84d24a_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39514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45f84d24a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45f84d24a_1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45f84d24a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45f84d24a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45f84d24a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45f84d24a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57844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45f84d24a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45f84d24a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70579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45f84d24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45f84d24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7479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44edcb88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44edcb88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45f84d24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45f84d24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61105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45f84d24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45f84d24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0075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45f84d24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45f84d24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943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45f84d24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45f84d24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2174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45f84d24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45f84d24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45f84d24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45f84d24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62862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45f84d24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45f84d24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79924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45f84d24a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45f84d24a_1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44edcb88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44edcb88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44edcb88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44edcb88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45f84d2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45f84d2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45f84d24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45f84d24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45f84d24a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45f84d24a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ial Black"/>
              <a:buNone/>
              <a:defRPr sz="5200"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None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 Black"/>
              <a:buNone/>
              <a:defRPr sz="12000"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 Black"/>
              <a:buNone/>
              <a:defRPr sz="12000">
                <a:latin typeface="Arial Black"/>
                <a:ea typeface="Arial Black"/>
                <a:cs typeface="Arial Black"/>
                <a:sym typeface="Arial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 Black"/>
              <a:buNone/>
              <a:defRPr sz="12000">
                <a:latin typeface="Arial Black"/>
                <a:ea typeface="Arial Black"/>
                <a:cs typeface="Arial Black"/>
                <a:sym typeface="Arial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 Black"/>
              <a:buNone/>
              <a:defRPr sz="12000">
                <a:latin typeface="Arial Black"/>
                <a:ea typeface="Arial Black"/>
                <a:cs typeface="Arial Black"/>
                <a:sym typeface="Arial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 Black"/>
              <a:buNone/>
              <a:defRPr sz="12000">
                <a:latin typeface="Arial Black"/>
                <a:ea typeface="Arial Black"/>
                <a:cs typeface="Arial Black"/>
                <a:sym typeface="Arial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 Black"/>
              <a:buNone/>
              <a:defRPr sz="12000">
                <a:latin typeface="Arial Black"/>
                <a:ea typeface="Arial Black"/>
                <a:cs typeface="Arial Black"/>
                <a:sym typeface="Arial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 Black"/>
              <a:buNone/>
              <a:defRPr sz="12000">
                <a:latin typeface="Arial Black"/>
                <a:ea typeface="Arial Black"/>
                <a:cs typeface="Arial Black"/>
                <a:sym typeface="Arial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 Black"/>
              <a:buNone/>
              <a:defRPr sz="12000">
                <a:latin typeface="Arial Black"/>
                <a:ea typeface="Arial Black"/>
                <a:cs typeface="Arial Black"/>
                <a:sym typeface="Arial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 Black"/>
              <a:buNone/>
              <a:defRPr sz="12000"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  <a:defRPr sz="3600"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  <a:defRPr sz="3600">
                <a:latin typeface="Arial Black"/>
                <a:ea typeface="Arial Black"/>
                <a:cs typeface="Arial Black"/>
                <a:sym typeface="Arial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  <a:defRPr sz="3600">
                <a:latin typeface="Arial Black"/>
                <a:ea typeface="Arial Black"/>
                <a:cs typeface="Arial Black"/>
                <a:sym typeface="Arial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  <a:defRPr sz="3600">
                <a:latin typeface="Arial Black"/>
                <a:ea typeface="Arial Black"/>
                <a:cs typeface="Arial Black"/>
                <a:sym typeface="Arial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  <a:defRPr sz="3600">
                <a:latin typeface="Arial Black"/>
                <a:ea typeface="Arial Black"/>
                <a:cs typeface="Arial Black"/>
                <a:sym typeface="Arial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  <a:defRPr sz="3600">
                <a:latin typeface="Arial Black"/>
                <a:ea typeface="Arial Black"/>
                <a:cs typeface="Arial Black"/>
                <a:sym typeface="Arial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  <a:defRPr sz="3600">
                <a:latin typeface="Arial Black"/>
                <a:ea typeface="Arial Black"/>
                <a:cs typeface="Arial Black"/>
                <a:sym typeface="Arial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  <a:defRPr sz="3600">
                <a:latin typeface="Arial Black"/>
                <a:ea typeface="Arial Black"/>
                <a:cs typeface="Arial Black"/>
                <a:sym typeface="Arial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 Black"/>
              <a:buNone/>
              <a:defRPr sz="3600"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●"/>
              <a:defRPr sz="18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○"/>
              <a:defRPr sz="1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■"/>
              <a:defRPr sz="1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●"/>
              <a:defRPr sz="1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○"/>
              <a:defRPr sz="1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■"/>
              <a:defRPr sz="1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●"/>
              <a:defRPr sz="1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○"/>
              <a:defRPr sz="1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Times New Roman"/>
              <a:buChar char="■"/>
              <a:defRPr sz="1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9" name="Google Shape;9;p1" descr="Logo_03.png"/>
          <p:cNvPicPr preferRelativeResize="0"/>
          <p:nvPr/>
        </p:nvPicPr>
        <p:blipFill rotWithShape="1">
          <a:blip r:embed="rId13">
            <a:alphaModFix/>
          </a:blip>
          <a:srcRect l="33581" t="10779" r="33479" b="30603"/>
          <a:stretch/>
        </p:blipFill>
        <p:spPr>
          <a:xfrm>
            <a:off x="5809947" y="4196813"/>
            <a:ext cx="742278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 descr="Logo_03.png"/>
          <p:cNvPicPr preferRelativeResize="0"/>
          <p:nvPr/>
        </p:nvPicPr>
        <p:blipFill rotWithShape="1">
          <a:blip r:embed="rId13">
            <a:alphaModFix/>
          </a:blip>
          <a:srcRect l="28409" t="67577" r="28388" b="13842"/>
          <a:stretch/>
        </p:blipFill>
        <p:spPr>
          <a:xfrm>
            <a:off x="6580150" y="4292750"/>
            <a:ext cx="2328350" cy="6007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248483" y="5537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 dirty="0">
                <a:solidFill>
                  <a:srgbClr val="FFFFFF"/>
                </a:solidFill>
              </a:rPr>
              <a:t>Hands Up! This Is a ROPpery!</a:t>
            </a:r>
            <a:endParaRPr sz="5000" dirty="0">
              <a:solidFill>
                <a:srgbClr val="FFFFFF"/>
              </a:solidFill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248475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CCCCCC"/>
                </a:solidFill>
              </a:rPr>
              <a:t>Introduction to Defeating DEP with ROP </a:t>
            </a:r>
            <a:endParaRPr dirty="0">
              <a:solidFill>
                <a:srgbClr val="CCCCCC"/>
              </a:solidFill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248475" y="36267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 dirty="0">
                <a:solidFill>
                  <a:srgbClr val="FFFFFF"/>
                </a:solidFill>
              </a:rPr>
              <a:t>Connor McGarr 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527F7-22D5-4CE0-8A4B-034715263A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DAEF83-5555-48F7-B9B2-FE51C4EC9275}"/>
              </a:ext>
            </a:extLst>
          </p:cNvPr>
          <p:cNvSpPr txBox="1"/>
          <p:nvPr/>
        </p:nvSpPr>
        <p:spPr>
          <a:xfrm>
            <a:off x="0" y="0"/>
            <a:ext cx="148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Vulnerable application : </a:t>
            </a:r>
            <a:r>
              <a:rPr lang="en-US" sz="900" dirty="0">
                <a:solidFill>
                  <a:srgbClr val="FF0000"/>
                </a:solidFill>
              </a:rPr>
              <a:t>vulnserver.exe</a:t>
            </a:r>
            <a:r>
              <a:rPr lang="en-US" sz="900" dirty="0">
                <a:solidFill>
                  <a:schemeClr val="bg1"/>
                </a:solidFill>
              </a:rPr>
              <a:t> (https://github.com/stephenbradshaw/vulnserver)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E45F9-241C-449D-BADA-19746837CA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80CCC3-7B5D-49DB-9202-F652704F0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75" y="1"/>
            <a:ext cx="7517625" cy="5143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93C388-13E9-44B3-A969-057600907A91}"/>
              </a:ext>
            </a:extLst>
          </p:cNvPr>
          <p:cNvSpPr/>
          <p:nvPr/>
        </p:nvSpPr>
        <p:spPr>
          <a:xfrm>
            <a:off x="1626375" y="1264024"/>
            <a:ext cx="3510402" cy="3429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5C62C-64F4-407F-95CF-C9BEA7A6C4DF}"/>
              </a:ext>
            </a:extLst>
          </p:cNvPr>
          <p:cNvSpPr txBox="1"/>
          <p:nvPr/>
        </p:nvSpPr>
        <p:spPr>
          <a:xfrm>
            <a:off x="5822577" y="1259547"/>
            <a:ext cx="1815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Return to stack, with no “</a:t>
            </a:r>
            <a:r>
              <a:rPr lang="en-US" sz="900" dirty="0">
                <a:solidFill>
                  <a:srgbClr val="FFFF00"/>
                </a:solidFill>
              </a:rPr>
              <a:t>jmp esp</a:t>
            </a:r>
            <a:r>
              <a:rPr lang="en-US" sz="900" dirty="0">
                <a:solidFill>
                  <a:schemeClr val="bg1"/>
                </a:solidFill>
              </a:rPr>
              <a:t>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6ED6E7-E445-419C-9B43-752ADCFEB080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311588" y="1444213"/>
            <a:ext cx="510989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5362E60-3C57-4C7D-9BCA-F80FD2016CE9}"/>
              </a:ext>
            </a:extLst>
          </p:cNvPr>
          <p:cNvSpPr/>
          <p:nvPr/>
        </p:nvSpPr>
        <p:spPr>
          <a:xfrm>
            <a:off x="1626374" y="1855695"/>
            <a:ext cx="5265244" cy="76647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CFB34E-8610-4976-883D-B56296A79902}"/>
              </a:ext>
            </a:extLst>
          </p:cNvPr>
          <p:cNvSpPr/>
          <p:nvPr/>
        </p:nvSpPr>
        <p:spPr>
          <a:xfrm>
            <a:off x="1626373" y="2709582"/>
            <a:ext cx="7517625" cy="874059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08D51-6662-4BAA-AC8B-22CBE3F09882}"/>
              </a:ext>
            </a:extLst>
          </p:cNvPr>
          <p:cNvSpPr txBox="1"/>
          <p:nvPr/>
        </p:nvSpPr>
        <p:spPr>
          <a:xfrm>
            <a:off x="7470294" y="1984001"/>
            <a:ext cx="15508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Beginning of </a:t>
            </a:r>
            <a:r>
              <a:rPr lang="en-US" sz="900" dirty="0">
                <a:solidFill>
                  <a:srgbClr val="FFFF00"/>
                </a:solidFill>
              </a:rPr>
              <a:t>ROP chain </a:t>
            </a:r>
            <a:r>
              <a:rPr lang="en-US" sz="900" dirty="0">
                <a:solidFill>
                  <a:schemeClr val="bg1"/>
                </a:solidFill>
              </a:rPr>
              <a:t>(explained in next 2-3 slides)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31B46A-BA4B-4B8C-B6CF-D9D3C85BC9C5}"/>
              </a:ext>
            </a:extLst>
          </p:cNvPr>
          <p:cNvCxnSpPr/>
          <p:nvPr/>
        </p:nvCxnSpPr>
        <p:spPr>
          <a:xfrm flipH="1">
            <a:off x="6959305" y="2242072"/>
            <a:ext cx="510989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3905A1-D0D7-484D-BEFC-F2F3BDDBB1B8}"/>
              </a:ext>
            </a:extLst>
          </p:cNvPr>
          <p:cNvSpPr txBox="1"/>
          <p:nvPr/>
        </p:nvSpPr>
        <p:spPr>
          <a:xfrm>
            <a:off x="7119046" y="3835285"/>
            <a:ext cx="155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FF00"/>
                </a:solidFill>
              </a:rPr>
              <a:t>VirtualProtect() junk </a:t>
            </a:r>
            <a:r>
              <a:rPr lang="en-US" sz="900" dirty="0">
                <a:solidFill>
                  <a:schemeClr val="bg1"/>
                </a:solidFill>
              </a:rPr>
              <a:t>parameter placeholders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C04BA2-8634-469C-BFA8-938C5A7776F8}"/>
              </a:ext>
            </a:extLst>
          </p:cNvPr>
          <p:cNvCxnSpPr>
            <a:cxnSpLocks/>
          </p:cNvCxnSpPr>
          <p:nvPr/>
        </p:nvCxnSpPr>
        <p:spPr>
          <a:xfrm flipH="1" flipV="1">
            <a:off x="6293224" y="3677771"/>
            <a:ext cx="852101" cy="29157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56FFAA8-395E-42C1-BA13-3C6D312B1355}"/>
              </a:ext>
            </a:extLst>
          </p:cNvPr>
          <p:cNvSpPr txBox="1"/>
          <p:nvPr/>
        </p:nvSpPr>
        <p:spPr>
          <a:xfrm>
            <a:off x="4226261" y="73538"/>
            <a:ext cx="1815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Skeleton exploit written in </a:t>
            </a:r>
            <a:r>
              <a:rPr lang="en-US" sz="1800" dirty="0">
                <a:solidFill>
                  <a:srgbClr val="FF0000"/>
                </a:solidFill>
              </a:rPr>
              <a:t>PYTHON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62515F-CE98-418B-B0FF-3E0279377E52}"/>
              </a:ext>
            </a:extLst>
          </p:cNvPr>
          <p:cNvSpPr txBox="1"/>
          <p:nvPr/>
        </p:nvSpPr>
        <p:spPr>
          <a:xfrm>
            <a:off x="3450829" y="4705097"/>
            <a:ext cx="155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Malicious payload that will eventually be executed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D2D1E3-235D-4B86-A877-4FFDEB08F5D9}"/>
              </a:ext>
            </a:extLst>
          </p:cNvPr>
          <p:cNvCxnSpPr>
            <a:cxnSpLocks/>
          </p:cNvCxnSpPr>
          <p:nvPr/>
        </p:nvCxnSpPr>
        <p:spPr>
          <a:xfrm flipH="1">
            <a:off x="2331372" y="4955908"/>
            <a:ext cx="1050204" cy="4886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559DC7E-95C4-4242-A8CD-36EF70F49A03}"/>
              </a:ext>
            </a:extLst>
          </p:cNvPr>
          <p:cNvSpPr/>
          <p:nvPr/>
        </p:nvSpPr>
        <p:spPr>
          <a:xfrm>
            <a:off x="1613306" y="4900851"/>
            <a:ext cx="548700" cy="242647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4477DB-2167-4B60-8F64-9279FD9E0803}"/>
              </a:ext>
            </a:extLst>
          </p:cNvPr>
          <p:cNvSpPr txBox="1"/>
          <p:nvPr/>
        </p:nvSpPr>
        <p:spPr>
          <a:xfrm>
            <a:off x="5408722" y="4547801"/>
            <a:ext cx="15508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NOP padding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E892BBF-0239-4D94-B9F9-33751DA9FB40}"/>
              </a:ext>
            </a:extLst>
          </p:cNvPr>
          <p:cNvCxnSpPr>
            <a:cxnSpLocks/>
          </p:cNvCxnSpPr>
          <p:nvPr/>
        </p:nvCxnSpPr>
        <p:spPr>
          <a:xfrm flipH="1" flipV="1">
            <a:off x="3203890" y="4547803"/>
            <a:ext cx="2491915" cy="11541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2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Debugger View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t="1931" r="931"/>
          <a:stretch/>
        </p:blipFill>
        <p:spPr>
          <a:xfrm>
            <a:off x="4136525" y="1017725"/>
            <a:ext cx="4761575" cy="18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411650" y="1017725"/>
            <a:ext cx="3595574" cy="165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to shellcode (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needed for return to shellcode after VirtualProtect() call)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lpAddress placeholder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</a:t>
            </a: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ize placeholder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flNewProtect placeholder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lpflOldProtect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4143800" y="1007325"/>
            <a:ext cx="740100" cy="137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472E9-4B58-4D63-B7CB-F38898E73B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Debugger View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t="1931" r="931"/>
          <a:stretch/>
        </p:blipFill>
        <p:spPr>
          <a:xfrm>
            <a:off x="4136525" y="1017725"/>
            <a:ext cx="4761575" cy="18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411649" y="1017725"/>
            <a:ext cx="3724875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to shellcode </a:t>
            </a: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(needed for return to shellcode after VirtualProtect() call)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lpAddress placeholder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</a:t>
            </a: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ize placeholder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flNewProtect placeholder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lpflOldProtect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23"/>
          <p:cNvSpPr/>
          <p:nvPr/>
        </p:nvSpPr>
        <p:spPr>
          <a:xfrm>
            <a:off x="4136525" y="1129425"/>
            <a:ext cx="740100" cy="137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9D36D-9EBB-4649-9489-99096C7A8F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Debugger View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t="1931" r="931"/>
          <a:stretch/>
        </p:blipFill>
        <p:spPr>
          <a:xfrm>
            <a:off x="4136525" y="1017725"/>
            <a:ext cx="4761575" cy="18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411649" y="1017725"/>
            <a:ext cx="3548509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to shellcode </a:t>
            </a: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(needed for return to shellcode after VirtualProtect() call)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lpAddress placeholder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ize placeholder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flNewProtect placeholder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lpflOldProtect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4136525" y="1259150"/>
            <a:ext cx="740100" cy="137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8C722-9E69-4D18-A498-1615ABD6A5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Debugger View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3">
            <a:alphaModFix/>
          </a:blip>
          <a:srcRect t="1931" r="931"/>
          <a:stretch/>
        </p:blipFill>
        <p:spPr>
          <a:xfrm>
            <a:off x="4136525" y="1017725"/>
            <a:ext cx="4761575" cy="18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411649" y="1017725"/>
            <a:ext cx="3659075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to shellcode </a:t>
            </a: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(needed for return to shellcode after VirtualProtect() call)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lpAddress placeholder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</a:t>
            </a: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ize placeholder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flNewProtect placeholder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lpflOldProtect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4136525" y="1388875"/>
            <a:ext cx="740100" cy="137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43B17-8705-4F40-985E-D0C3342E4F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Debugger View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162" name="Google Shape;162;p26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t="1931" r="931"/>
          <a:stretch/>
        </p:blipFill>
        <p:spPr>
          <a:xfrm>
            <a:off x="4136525" y="1017725"/>
            <a:ext cx="4761575" cy="18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411649" y="1017724"/>
            <a:ext cx="3804003" cy="1691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17500"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to shellcode </a:t>
            </a: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(needed for return to shellcode after VirtualProtect() call)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lpAddress placeholder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</a:t>
            </a: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ize placeholder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flNewProtect placeholder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lpflOldProtect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4136525" y="1518600"/>
            <a:ext cx="740100" cy="137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F7304-F012-4F07-A205-23D5387FCE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B7B7B7"/>
                </a:solidFill>
              </a:rPr>
              <a:t>Saving the Stack Pointer &amp; Jump </a:t>
            </a:r>
            <a:r>
              <a:rPr lang="en-US" b="1" dirty="0">
                <a:solidFill>
                  <a:srgbClr val="B7B7B7"/>
                </a:solidFill>
              </a:rPr>
              <a:t>In</a:t>
            </a:r>
            <a:r>
              <a:rPr lang="en" b="1" dirty="0">
                <a:solidFill>
                  <a:srgbClr val="B7B7B7"/>
                </a:solidFill>
              </a:rPr>
              <a:t>to ROP Chain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411650" y="1017725"/>
            <a:ext cx="8520600" cy="4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CPU registers = used for storing information such as memory addresses, etc</a:t>
            </a: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 = pointer to the stack (in an x86 architecture)</a:t>
            </a: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ROP gadgets to save 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</a:t>
            </a: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stack pointer into EAX/ECX: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ROP gadget to jump over </a:t>
            </a: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VirtualProtect()</a:t>
            </a: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placeholders and into ROP chain: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924" y="2141900"/>
            <a:ext cx="416242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/>
          <p:nvPr/>
        </p:nvSpPr>
        <p:spPr>
          <a:xfrm>
            <a:off x="953924" y="2121737"/>
            <a:ext cx="4158900" cy="770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925" y="3445165"/>
            <a:ext cx="4162425" cy="42164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/>
          <p:nvPr/>
        </p:nvSpPr>
        <p:spPr>
          <a:xfrm>
            <a:off x="953925" y="3427088"/>
            <a:ext cx="4162500" cy="457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EE647-FC51-4C68-BAED-2FCE31426A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27E0AB-F8B7-41FC-9DAC-205A21CFB1CE}"/>
              </a:ext>
            </a:extLst>
          </p:cNvPr>
          <p:cNvSpPr txBox="1"/>
          <p:nvPr/>
        </p:nvSpPr>
        <p:spPr>
          <a:xfrm>
            <a:off x="0" y="4282976"/>
            <a:ext cx="1627094" cy="83099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At this point….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EAX</a:t>
            </a:r>
            <a:r>
              <a:rPr lang="en-US" sz="1200" dirty="0">
                <a:solidFill>
                  <a:schemeClr val="bg1"/>
                </a:solidFill>
              </a:rPr>
              <a:t> = old ESP value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ECX</a:t>
            </a:r>
            <a:r>
              <a:rPr lang="en-US" sz="1200" dirty="0">
                <a:solidFill>
                  <a:schemeClr val="bg1"/>
                </a:solidFill>
              </a:rPr>
              <a:t> = old ESP value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B7B7B7"/>
              </a:solidFill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311700" y="1017725"/>
            <a:ext cx="8520600" cy="4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B7B7B7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B7B7B7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B7B7B7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B7B7B7"/>
                </a:solidFill>
              </a:rPr>
              <a:t>2nd Stage (</a:t>
            </a:r>
            <a:r>
              <a:rPr lang="en" sz="2800" b="1" dirty="0">
                <a:solidFill>
                  <a:srgbClr val="FFFF00"/>
                </a:solidFill>
              </a:rPr>
              <a:t>return</a:t>
            </a:r>
            <a:r>
              <a:rPr lang="en" sz="2800" b="1" dirty="0">
                <a:solidFill>
                  <a:srgbClr val="B7B7B7"/>
                </a:solidFill>
              </a:rPr>
              <a:t> and </a:t>
            </a:r>
            <a:r>
              <a:rPr lang="en" sz="2800" b="1" dirty="0">
                <a:solidFill>
                  <a:srgbClr val="FFFF00"/>
                </a:solidFill>
              </a:rPr>
              <a:t>lpAddress</a:t>
            </a:r>
            <a:r>
              <a:rPr lang="en" sz="2800" b="1" dirty="0">
                <a:solidFill>
                  <a:srgbClr val="B7B7B7"/>
                </a:solidFill>
              </a:rPr>
              <a:t> parameters)</a:t>
            </a:r>
            <a:endParaRPr sz="2800" b="1" dirty="0">
              <a:solidFill>
                <a:srgbClr val="B7B7B7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BE1C4-1920-4DD3-A958-A33637CA6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B7B7B7"/>
                </a:solidFill>
              </a:rPr>
              <a:t>ROP - Return and lpAddress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411650" y="1017725"/>
            <a:ext cx="8520600" cy="4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Currently: ECX = ESP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 of </a:t>
            </a:r>
            <a:r>
              <a:rPr lang="en-US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placeholder = 12 bytes greater than memory addresses stored in ECX</a:t>
            </a:r>
          </a:p>
          <a:p>
            <a:pPr marL="457200" lvl="0" indent="-342900">
              <a:lnSpc>
                <a:spcPct val="115000"/>
              </a:lnSpc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want to store the </a:t>
            </a:r>
            <a:r>
              <a:rPr lang="en-US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placeholder location in a CPU register</a:t>
            </a:r>
          </a:p>
          <a:p>
            <a:pPr marL="457200" lvl="1" indent="-342900">
              <a:lnSpc>
                <a:spcPct val="115000"/>
              </a:lnSpc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ECX 12 bytes</a:t>
            </a:r>
          </a:p>
          <a:p>
            <a:pPr marL="457200" lvl="2" indent="-342900">
              <a:lnSpc>
                <a:spcPct val="115000"/>
              </a:lnSpc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ECX now holds the address of the </a:t>
            </a:r>
            <a:r>
              <a:rPr lang="en-US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placeholder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ROP gadget to 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this </a:t>
            </a: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(Repeat 12 times):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021" y="3476116"/>
            <a:ext cx="3341654" cy="37182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/>
          <p:nvPr/>
        </p:nvSpPr>
        <p:spPr>
          <a:xfrm>
            <a:off x="993021" y="3480652"/>
            <a:ext cx="3352954" cy="38585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790BF-5DE6-41F0-81B6-894C1E96FB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637158-B826-4329-A525-C9AC2AA9F148}"/>
              </a:ext>
            </a:extLst>
          </p:cNvPr>
          <p:cNvSpPr txBox="1"/>
          <p:nvPr/>
        </p:nvSpPr>
        <p:spPr>
          <a:xfrm>
            <a:off x="-1" y="4282976"/>
            <a:ext cx="3106272" cy="8605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At this point….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EAX</a:t>
            </a:r>
            <a:r>
              <a:rPr lang="en-US" sz="1200" dirty="0">
                <a:solidFill>
                  <a:schemeClr val="bg1"/>
                </a:solidFill>
              </a:rPr>
              <a:t> = old ESP value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ECX</a:t>
            </a:r>
            <a:r>
              <a:rPr lang="en-US" sz="1200" dirty="0">
                <a:solidFill>
                  <a:schemeClr val="bg1"/>
                </a:solidFill>
              </a:rPr>
              <a:t> = return placeholder memory address</a:t>
            </a:r>
          </a:p>
        </p:txBody>
      </p:sp>
      <p:pic>
        <p:nvPicPr>
          <p:cNvPr id="9" name="Google Shape;163;p26">
            <a:extLst>
              <a:ext uri="{FF2B5EF4-FFF2-40B4-BE49-F238E27FC236}">
                <a16:creationId xmlns:a16="http://schemas.microsoft.com/office/drawing/2014/main" id="{367DFC2D-3B74-43E6-BDE2-C6C58FC00E2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931" r="931"/>
          <a:stretch/>
        </p:blipFill>
        <p:spPr>
          <a:xfrm>
            <a:off x="5862940" y="2879831"/>
            <a:ext cx="3217733" cy="124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92;p29">
            <a:extLst>
              <a:ext uri="{FF2B5EF4-FFF2-40B4-BE49-F238E27FC236}">
                <a16:creationId xmlns:a16="http://schemas.microsoft.com/office/drawing/2014/main" id="{E3E52409-3C6A-424A-BC25-CCF04F5FF65B}"/>
              </a:ext>
            </a:extLst>
          </p:cNvPr>
          <p:cNvSpPr/>
          <p:nvPr/>
        </p:nvSpPr>
        <p:spPr>
          <a:xfrm>
            <a:off x="5862940" y="2879831"/>
            <a:ext cx="488999" cy="93714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636059-3A56-4BDF-B88D-9BAB31A7B919}"/>
              </a:ext>
            </a:extLst>
          </p:cNvPr>
          <p:cNvSpPr txBox="1"/>
          <p:nvPr/>
        </p:nvSpPr>
        <p:spPr>
          <a:xfrm>
            <a:off x="7471806" y="2451356"/>
            <a:ext cx="1260544" cy="246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Return placeholder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DBA900-A034-465F-8B21-D2A22A82DF70}"/>
              </a:ext>
            </a:extLst>
          </p:cNvPr>
          <p:cNvCxnSpPr>
            <a:cxnSpLocks/>
          </p:cNvCxnSpPr>
          <p:nvPr/>
        </p:nvCxnSpPr>
        <p:spPr>
          <a:xfrm flipH="1">
            <a:off x="6421740" y="2571750"/>
            <a:ext cx="998162" cy="3080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ROP - Return and lpAddress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411650" y="1017725"/>
            <a:ext cx="8520600" cy="4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15000"/>
              </a:lnSpc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lpAddress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parameter placeholder location = 1 memory location after </a:t>
            </a:r>
            <a:r>
              <a:rPr lang="en-US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placeholder (</a:t>
            </a:r>
            <a:r>
              <a:rPr lang="en-US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address is stored in ECX). 1 memory location = 4 bytes in x86</a:t>
            </a:r>
            <a:endParaRPr lang="en-US" sz="1800" dirty="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ECX into EDX. Then, increase EDX 4 bytes (EDX now contains address of </a:t>
            </a:r>
            <a:r>
              <a:rPr lang="en-US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lpAddress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placeholder location)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ROP gadgets to accomplish this:</a:t>
            </a: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15" y="2724708"/>
            <a:ext cx="4132930" cy="4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/>
          <p:nvPr/>
        </p:nvSpPr>
        <p:spPr>
          <a:xfrm>
            <a:off x="957145" y="2729374"/>
            <a:ext cx="4136100" cy="49074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790BF-5DE6-41F0-81B6-894C1E96FB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3A7B6-03E3-4453-B3D7-D9844ACF9AF2}"/>
              </a:ext>
            </a:extLst>
          </p:cNvPr>
          <p:cNvSpPr txBox="1"/>
          <p:nvPr/>
        </p:nvSpPr>
        <p:spPr>
          <a:xfrm>
            <a:off x="0" y="4120302"/>
            <a:ext cx="3536576" cy="10156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At this point….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EAX</a:t>
            </a:r>
            <a:r>
              <a:rPr lang="en-US" sz="1200" dirty="0">
                <a:solidFill>
                  <a:schemeClr val="bg1"/>
                </a:solidFill>
              </a:rPr>
              <a:t> = old ESP value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ECX</a:t>
            </a:r>
            <a:r>
              <a:rPr lang="en-US" sz="1200" dirty="0">
                <a:solidFill>
                  <a:schemeClr val="bg1"/>
                </a:solidFill>
              </a:rPr>
              <a:t> = return placeholder memory address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EDX</a:t>
            </a:r>
            <a:r>
              <a:rPr lang="en-US" sz="1200" dirty="0">
                <a:solidFill>
                  <a:schemeClr val="bg1"/>
                </a:solidFill>
              </a:rPr>
              <a:t> = lpAddress placeholder memory address</a:t>
            </a:r>
          </a:p>
        </p:txBody>
      </p:sp>
      <p:pic>
        <p:nvPicPr>
          <p:cNvPr id="9" name="Google Shape;163;p26">
            <a:extLst>
              <a:ext uri="{FF2B5EF4-FFF2-40B4-BE49-F238E27FC236}">
                <a16:creationId xmlns:a16="http://schemas.microsoft.com/office/drawing/2014/main" id="{DE55EC87-A114-44B1-8DEB-BFEC0ECDA1E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931" r="931"/>
          <a:stretch/>
        </p:blipFill>
        <p:spPr>
          <a:xfrm>
            <a:off x="5862940" y="2879831"/>
            <a:ext cx="3217733" cy="124594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6550E3-BDEE-4F52-9C36-DE73B1012AFA}"/>
              </a:ext>
            </a:extLst>
          </p:cNvPr>
          <p:cNvSpPr txBox="1"/>
          <p:nvPr/>
        </p:nvSpPr>
        <p:spPr>
          <a:xfrm>
            <a:off x="7471806" y="2423006"/>
            <a:ext cx="1438360" cy="246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lpAddress placeholder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A53718-574F-44F2-AC18-1AFF357C1400}"/>
              </a:ext>
            </a:extLst>
          </p:cNvPr>
          <p:cNvCxnSpPr>
            <a:cxnSpLocks/>
          </p:cNvCxnSpPr>
          <p:nvPr/>
        </p:nvCxnSpPr>
        <p:spPr>
          <a:xfrm flipH="1">
            <a:off x="6414760" y="2571750"/>
            <a:ext cx="984203" cy="3895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192;p29">
            <a:extLst>
              <a:ext uri="{FF2B5EF4-FFF2-40B4-BE49-F238E27FC236}">
                <a16:creationId xmlns:a16="http://schemas.microsoft.com/office/drawing/2014/main" id="{E2F041DA-68FE-44FE-926B-194CBA4C2EF1}"/>
              </a:ext>
            </a:extLst>
          </p:cNvPr>
          <p:cNvSpPr/>
          <p:nvPr/>
        </p:nvSpPr>
        <p:spPr>
          <a:xfrm>
            <a:off x="5862940" y="2961258"/>
            <a:ext cx="488999" cy="93714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132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</a:rPr>
              <a:t>root</a:t>
            </a:r>
            <a:r>
              <a:rPr lang="en-US" b="1" dirty="0">
                <a:solidFill>
                  <a:srgbClr val="FFFF00"/>
                </a:solidFill>
              </a:rPr>
              <a:t>@</a:t>
            </a:r>
            <a:r>
              <a:rPr lang="en-US" b="1" dirty="0">
                <a:solidFill>
                  <a:srgbClr val="FF0000"/>
                </a:solidFill>
              </a:rPr>
              <a:t>bajablast:</a:t>
            </a:r>
            <a:r>
              <a:rPr lang="en-US" b="1" dirty="0">
                <a:solidFill>
                  <a:srgbClr val="00B050"/>
                </a:solidFill>
              </a:rPr>
              <a:t>~</a:t>
            </a:r>
            <a:r>
              <a:rPr lang="en-US" b="1" dirty="0">
                <a:solidFill>
                  <a:srgbClr val="00B0F0"/>
                </a:solidFill>
              </a:rPr>
              <a:t>$</a:t>
            </a:r>
            <a:r>
              <a:rPr lang="en-US" b="1" dirty="0">
                <a:solidFill>
                  <a:srgbClr val="CCCCCC"/>
                </a:solidFill>
              </a:rPr>
              <a:t> </a:t>
            </a:r>
            <a:r>
              <a:rPr lang="en-US" b="1" dirty="0">
                <a:solidFill>
                  <a:srgbClr val="FFFF00"/>
                </a:solidFill>
              </a:rPr>
              <a:t>whoami</a:t>
            </a:r>
            <a:endParaRPr b="1" dirty="0">
              <a:solidFill>
                <a:srgbClr val="FFFF00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</a:rPr>
              <a:t>Connor McGarr</a:t>
            </a:r>
            <a:endParaRPr dirty="0">
              <a:solidFill>
                <a:srgbClr val="FFFFFF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dirty="0">
                <a:solidFill>
                  <a:srgbClr val="FFFFFF"/>
                </a:solidFill>
              </a:rPr>
              <a:t>Southeast Missouri State University </a:t>
            </a:r>
            <a:endParaRPr dirty="0">
              <a:solidFill>
                <a:srgbClr val="FFFFFF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dirty="0">
                <a:solidFill>
                  <a:srgbClr val="FFFFFF"/>
                </a:solidFill>
              </a:rPr>
              <a:t>Class of 2019</a:t>
            </a:r>
          </a:p>
          <a:p>
            <a:pPr lvl="0">
              <a:buClr>
                <a:srgbClr val="FFFFFF"/>
              </a:buClr>
              <a:buChar char="-"/>
            </a:pPr>
            <a:r>
              <a:rPr lang="en-US" dirty="0">
                <a:solidFill>
                  <a:srgbClr val="FFFFFF"/>
                </a:solidFill>
              </a:rPr>
              <a:t>Red Team Consultant @ CrowdStrike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-US" dirty="0">
                <a:solidFill>
                  <a:srgbClr val="FFFFFF"/>
                </a:solidFill>
              </a:rPr>
              <a:t>Full time meme connoisseur</a:t>
            </a:r>
            <a:endParaRPr lang="en" dirty="0">
              <a:solidFill>
                <a:srgbClr val="FFFFFF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dirty="0">
                <a:solidFill>
                  <a:srgbClr val="FFFFFF"/>
                </a:solidFill>
              </a:rPr>
              <a:t>Offensive Security Certified Professional (OSCP)</a:t>
            </a:r>
            <a:endParaRPr dirty="0">
              <a:solidFill>
                <a:srgbClr val="FFFFFF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dirty="0">
                <a:solidFill>
                  <a:srgbClr val="FFFFFF"/>
                </a:solidFill>
              </a:rPr>
              <a:t>Offensive Security Certified Expert (OSCE)</a:t>
            </a:r>
            <a:endParaRPr dirty="0">
              <a:solidFill>
                <a:srgbClr val="FFFFFF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dirty="0">
                <a:solidFill>
                  <a:srgbClr val="FFFFFF"/>
                </a:solidFill>
              </a:rPr>
              <a:t>Blog</a:t>
            </a:r>
            <a:endParaRPr dirty="0">
              <a:solidFill>
                <a:srgbClr val="FFFFFF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u="sng" dirty="0">
                <a:solidFill>
                  <a:srgbClr val="FFFFFF"/>
                </a:solidFill>
              </a:rPr>
              <a:t>https://connormcgarr.github.io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endParaRPr lang="en" u="sng" dirty="0">
              <a:solidFill>
                <a:srgbClr val="FFFFFF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C1FC1-55DD-4E1D-8063-C9EDA2601E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1037D7-33FF-4CD2-8CA2-4BAE3406C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682" y="647205"/>
            <a:ext cx="2524125" cy="16621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B98E0C-49F1-4642-BDD8-49CB7F043B6B}"/>
              </a:ext>
            </a:extLst>
          </p:cNvPr>
          <p:cNvSpPr/>
          <p:nvPr/>
        </p:nvSpPr>
        <p:spPr>
          <a:xfrm>
            <a:off x="6222682" y="647113"/>
            <a:ext cx="2524125" cy="1662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840CC-EEE4-4512-B569-C0AFFCFF2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82" y="2403662"/>
            <a:ext cx="2524126" cy="15873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4558CB-A5A5-4D4D-B5B1-151B8BB60558}"/>
              </a:ext>
            </a:extLst>
          </p:cNvPr>
          <p:cNvSpPr/>
          <p:nvPr/>
        </p:nvSpPr>
        <p:spPr>
          <a:xfrm>
            <a:off x="6222683" y="2403660"/>
            <a:ext cx="2524125" cy="1587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ROP - Return and lpAddress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411650" y="1017725"/>
            <a:ext cx="8520600" cy="4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EAX still contains old ESP 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Shellcode is about 250 bytes down the stack 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</a:t>
            </a: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lpAddress</a:t>
            </a: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needs to equal shellcode location </a:t>
            </a:r>
          </a:p>
          <a:p>
            <a:pPr marL="457200" lvl="5" indent="-342900">
              <a:lnSpc>
                <a:spcPct val="115000"/>
              </a:lnSpc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 need to land in NOPs (which do nothing)</a:t>
            </a:r>
          </a:p>
          <a:p>
            <a:pPr marL="457200" lvl="5" indent="-342900">
              <a:lnSpc>
                <a:spcPct val="115000"/>
              </a:lnSpc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NOPs will just “slide” into our malicious payload</a:t>
            </a: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ROP gadget to increase EAX 200 bytes (Repeat 2 times):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131" y="3096948"/>
            <a:ext cx="4302425" cy="3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/>
          <p:nvPr/>
        </p:nvSpPr>
        <p:spPr>
          <a:xfrm>
            <a:off x="1054957" y="3082048"/>
            <a:ext cx="4311600" cy="32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225F-8357-457A-929B-7F48E279D1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8BFD87-B682-4FA3-B391-B5F3085866C4}"/>
              </a:ext>
            </a:extLst>
          </p:cNvPr>
          <p:cNvSpPr txBox="1"/>
          <p:nvPr/>
        </p:nvSpPr>
        <p:spPr>
          <a:xfrm>
            <a:off x="0" y="4120302"/>
            <a:ext cx="3536576" cy="10156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At this point….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EAX</a:t>
            </a:r>
            <a:r>
              <a:rPr lang="en-US" sz="1200" dirty="0">
                <a:solidFill>
                  <a:schemeClr val="bg1"/>
                </a:solidFill>
              </a:rPr>
              <a:t> = location of shellcode (NOPs)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ECX</a:t>
            </a:r>
            <a:r>
              <a:rPr lang="en-US" sz="1200" dirty="0">
                <a:solidFill>
                  <a:schemeClr val="bg1"/>
                </a:solidFill>
              </a:rPr>
              <a:t> = return placeholder memory address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EDX</a:t>
            </a:r>
            <a:r>
              <a:rPr lang="en-US" sz="1200" dirty="0">
                <a:solidFill>
                  <a:schemeClr val="bg1"/>
                </a:solidFill>
              </a:rPr>
              <a:t> = lpAddress placeholder memory address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447D4B-FB64-4CD4-B66B-D4868CA7A6A4}"/>
              </a:ext>
            </a:extLst>
          </p:cNvPr>
          <p:cNvSpPr/>
          <p:nvPr/>
        </p:nvSpPr>
        <p:spPr>
          <a:xfrm>
            <a:off x="7196537" y="2113729"/>
            <a:ext cx="1451872" cy="21441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7157E6-5953-468C-BA94-E1FC76CFD234}"/>
              </a:ext>
            </a:extLst>
          </p:cNvPr>
          <p:cNvCxnSpPr/>
          <p:nvPr/>
        </p:nvCxnSpPr>
        <p:spPr>
          <a:xfrm>
            <a:off x="7196537" y="2742501"/>
            <a:ext cx="145187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8FD0E3-A398-4ECA-8C7C-14F8615EBFD3}"/>
              </a:ext>
            </a:extLst>
          </p:cNvPr>
          <p:cNvCxnSpPr>
            <a:cxnSpLocks/>
          </p:cNvCxnSpPr>
          <p:nvPr/>
        </p:nvCxnSpPr>
        <p:spPr>
          <a:xfrm>
            <a:off x="7196537" y="3170687"/>
            <a:ext cx="145187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88B5BA1-85DE-429D-8539-8770D1C89869}"/>
              </a:ext>
            </a:extLst>
          </p:cNvPr>
          <p:cNvSpPr txBox="1"/>
          <p:nvPr/>
        </p:nvSpPr>
        <p:spPr>
          <a:xfrm>
            <a:off x="7196537" y="2120338"/>
            <a:ext cx="1451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VirtualProtect()</a:t>
            </a:r>
          </a:p>
          <a:p>
            <a:pPr algn="ctr"/>
            <a:r>
              <a:rPr lang="en-US" dirty="0"/>
              <a:t>placeholder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1B4077-512B-4B61-973C-F11AA8EE9A95}"/>
              </a:ext>
            </a:extLst>
          </p:cNvPr>
          <p:cNvSpPr txBox="1"/>
          <p:nvPr/>
        </p:nvSpPr>
        <p:spPr>
          <a:xfrm>
            <a:off x="7201124" y="2803799"/>
            <a:ext cx="1451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ROP chain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06AB00-F3F6-4B91-A41E-4A6164991090}"/>
              </a:ext>
            </a:extLst>
          </p:cNvPr>
          <p:cNvSpPr txBox="1"/>
          <p:nvPr/>
        </p:nvSpPr>
        <p:spPr>
          <a:xfrm>
            <a:off x="7106458" y="3242913"/>
            <a:ext cx="1640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250-byte padding of NOPS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A44028-60B2-4987-80E5-B53E85E3A20F}"/>
              </a:ext>
            </a:extLst>
          </p:cNvPr>
          <p:cNvCxnSpPr/>
          <p:nvPr/>
        </p:nvCxnSpPr>
        <p:spPr>
          <a:xfrm>
            <a:off x="7196537" y="3804717"/>
            <a:ext cx="145187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A4D9A8-9B44-4855-80FB-A6FB06CA6D56}"/>
              </a:ext>
            </a:extLst>
          </p:cNvPr>
          <p:cNvSpPr txBox="1"/>
          <p:nvPr/>
        </p:nvSpPr>
        <p:spPr>
          <a:xfrm>
            <a:off x="7061845" y="3858124"/>
            <a:ext cx="1721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Malicious payload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A5E4A5-B555-466E-A933-26AAB64CEAF5}"/>
              </a:ext>
            </a:extLst>
          </p:cNvPr>
          <p:cNvCxnSpPr/>
          <p:nvPr/>
        </p:nvCxnSpPr>
        <p:spPr>
          <a:xfrm flipV="1">
            <a:off x="5263035" y="3636660"/>
            <a:ext cx="1798810" cy="6212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32F508-79C1-4DE8-A8FA-9FB9887C02BF}"/>
              </a:ext>
            </a:extLst>
          </p:cNvPr>
          <p:cNvSpPr txBox="1"/>
          <p:nvPr/>
        </p:nvSpPr>
        <p:spPr>
          <a:xfrm>
            <a:off x="4137485" y="4126955"/>
            <a:ext cx="1036642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NOP sled</a:t>
            </a:r>
          </a:p>
        </p:txBody>
      </p:sp>
    </p:spTree>
    <p:extLst>
      <p:ext uri="{BB962C8B-B14F-4D97-AF65-F5344CB8AC3E}">
        <p14:creationId xmlns:p14="http://schemas.microsoft.com/office/powerpoint/2010/main" val="3696985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ROP - Return and lpAddress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209" name="Google Shape;209;p31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418631" y="1028150"/>
            <a:ext cx="8520600" cy="4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 now is to make placeholders for </a:t>
            </a: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</a:t>
            </a: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 </a:t>
            </a: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lpAddress</a:t>
            </a: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point to 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actual parameters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1800" dirty="0">
                <a:solidFill>
                  <a:srgbClr val="FFFF00"/>
                </a:solidFill>
                <a:latin typeface="Times New Roman"/>
                <a:cs typeface="Times New Roman"/>
                <a:sym typeface="Times New Roman"/>
              </a:rPr>
              <a:t>Return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 </a:t>
            </a:r>
            <a:r>
              <a:rPr lang="en-US" sz="1800" dirty="0">
                <a:solidFill>
                  <a:srgbClr val="FFFF00"/>
                </a:solidFill>
                <a:latin typeface="Times New Roman"/>
                <a:cs typeface="Times New Roman"/>
                <a:sym typeface="Times New Roman"/>
              </a:rPr>
              <a:t>lpAddress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need to equal malicious payload location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EAX contains the location of the malicious payload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ROP gadget to create pointer 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placeholders to </a:t>
            </a:r>
            <a:r>
              <a:rPr lang="en-US" sz="1800" i="1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ACTUAL 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values:</a:t>
            </a:r>
            <a:endParaRPr sz="1800" i="1" u="sng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876" y="2492210"/>
            <a:ext cx="6158150" cy="5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/>
          <p:nvPr/>
        </p:nvSpPr>
        <p:spPr>
          <a:xfrm>
            <a:off x="952876" y="2500924"/>
            <a:ext cx="6150900" cy="50964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DED4C-A352-474B-918A-A002398CB9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CD079E-9642-4F5D-8E7D-A264C4381FD9}"/>
              </a:ext>
            </a:extLst>
          </p:cNvPr>
          <p:cNvSpPr txBox="1"/>
          <p:nvPr/>
        </p:nvSpPr>
        <p:spPr>
          <a:xfrm>
            <a:off x="0" y="4120302"/>
            <a:ext cx="3536576" cy="10156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At this point….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EAX</a:t>
            </a:r>
            <a:r>
              <a:rPr lang="en-US" sz="1200" dirty="0">
                <a:solidFill>
                  <a:schemeClr val="bg1"/>
                </a:solidFill>
              </a:rPr>
              <a:t> = location of shellcode (NOPs)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ECX</a:t>
            </a:r>
            <a:r>
              <a:rPr lang="en-US" sz="1200" dirty="0">
                <a:solidFill>
                  <a:schemeClr val="bg1"/>
                </a:solidFill>
              </a:rPr>
              <a:t> = return placeholder memory address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EDX</a:t>
            </a:r>
            <a:r>
              <a:rPr lang="en-US" sz="1200" dirty="0">
                <a:solidFill>
                  <a:schemeClr val="bg1"/>
                </a:solidFill>
              </a:rPr>
              <a:t> = lpAddress placeholder memory address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Debugger view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218" name="Google Shape;218;p32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411650" y="1017725"/>
            <a:ext cx="8520600" cy="4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 pointer is created: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5074800" y="1381275"/>
            <a:ext cx="1678800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lpAddress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" name="Google Shape;220;p32">
            <a:extLst>
              <a:ext uri="{FF2B5EF4-FFF2-40B4-BE49-F238E27FC236}">
                <a16:creationId xmlns:a16="http://schemas.microsoft.com/office/drawing/2014/main" id="{1D1E5794-182A-4211-A9FF-5CCA6F9452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32"/>
          <a:stretch/>
        </p:blipFill>
        <p:spPr>
          <a:xfrm>
            <a:off x="927846" y="1422483"/>
            <a:ext cx="3644154" cy="31705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22EEE6-BC3C-4088-89DB-3F62C8231AF1}"/>
              </a:ext>
            </a:extLst>
          </p:cNvPr>
          <p:cNvSpPr/>
          <p:nvPr/>
        </p:nvSpPr>
        <p:spPr>
          <a:xfrm>
            <a:off x="1620371" y="1526241"/>
            <a:ext cx="921123" cy="11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46DAF-933F-4694-A2D5-B4FF95A6C4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Debugger view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228" name="Google Shape;228;p33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411650" y="1017725"/>
            <a:ext cx="8520600" cy="4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 pointer is created: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5074800" y="1381275"/>
            <a:ext cx="1678800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-"/>
            </a:pP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lpAddress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" name="Google Shape;220;p32">
            <a:extLst>
              <a:ext uri="{FF2B5EF4-FFF2-40B4-BE49-F238E27FC236}">
                <a16:creationId xmlns:a16="http://schemas.microsoft.com/office/drawing/2014/main" id="{23058541-EE12-42D9-AF09-DFB0A7EAC6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32"/>
          <a:stretch/>
        </p:blipFill>
        <p:spPr>
          <a:xfrm>
            <a:off x="927846" y="1422483"/>
            <a:ext cx="3644154" cy="3170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578C5F-2971-4C98-9B1E-50AA065DD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919" y="1605915"/>
            <a:ext cx="944962" cy="14892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DDE35-054D-4CD2-831E-9C83E0295E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Debugger view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238" name="Google Shape;238;p34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411650" y="1017725"/>
            <a:ext cx="8520600" cy="4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pointer is created: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5074800" y="1381275"/>
            <a:ext cx="2884800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-"/>
            </a:pP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(location of shellcode)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lpAddress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1" name="Google Shape;241;p34"/>
          <p:cNvPicPr preferRelativeResize="0"/>
          <p:nvPr/>
        </p:nvPicPr>
        <p:blipFill rotWithShape="1">
          <a:blip r:embed="rId3">
            <a:alphaModFix/>
          </a:blip>
          <a:srcRect t="329" r="2709" b="35134"/>
          <a:stretch/>
        </p:blipFill>
        <p:spPr>
          <a:xfrm>
            <a:off x="931769" y="1417104"/>
            <a:ext cx="3640231" cy="317594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6BB195-D3D1-4708-BBB7-888B828A097D}"/>
              </a:ext>
            </a:extLst>
          </p:cNvPr>
          <p:cNvSpPr/>
          <p:nvPr/>
        </p:nvSpPr>
        <p:spPr>
          <a:xfrm>
            <a:off x="1620371" y="1512794"/>
            <a:ext cx="921123" cy="127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9924C-B039-47B9-95AF-68E79824B5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Debugger view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411650" y="1017725"/>
            <a:ext cx="8520600" cy="4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pointer is created: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5074800" y="1381275"/>
            <a:ext cx="3342600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Char char="-"/>
            </a:pP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lpAddress (location of shellcode)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1" name="Google Shape;251;p35"/>
          <p:cNvPicPr preferRelativeResize="0"/>
          <p:nvPr/>
        </p:nvPicPr>
        <p:blipFill rotWithShape="1">
          <a:blip r:embed="rId3">
            <a:alphaModFix/>
          </a:blip>
          <a:srcRect t="-1" b="20195"/>
          <a:stretch/>
        </p:blipFill>
        <p:spPr>
          <a:xfrm>
            <a:off x="975950" y="1424726"/>
            <a:ext cx="3522091" cy="308676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4D743E-710B-4DC5-923D-1C1BF6031970}"/>
              </a:ext>
            </a:extLst>
          </p:cNvPr>
          <p:cNvSpPr/>
          <p:nvPr/>
        </p:nvSpPr>
        <p:spPr>
          <a:xfrm>
            <a:off x="1674159" y="1640541"/>
            <a:ext cx="921123" cy="1075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E162B-C23F-44DA-A319-6C79DE50EE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B7B7B7"/>
              </a:solidFill>
            </a:endParaRPr>
          </a:p>
        </p:txBody>
      </p:sp>
      <p:sp>
        <p:nvSpPr>
          <p:cNvPr id="258" name="Google Shape;258;p36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411650" y="1017725"/>
            <a:ext cx="8520600" cy="4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B7B7B7"/>
                </a:solidFill>
              </a:rPr>
              <a:t>3rd Stage (</a:t>
            </a:r>
            <a:r>
              <a:rPr lang="en" sz="2800" b="1" dirty="0">
                <a:solidFill>
                  <a:srgbClr val="FFFF00"/>
                </a:solidFill>
              </a:rPr>
              <a:t>dwSize</a:t>
            </a:r>
            <a:r>
              <a:rPr lang="en" sz="2800" b="1" dirty="0">
                <a:solidFill>
                  <a:srgbClr val="B7B7B7"/>
                </a:solidFill>
              </a:rPr>
              <a:t> &amp; </a:t>
            </a:r>
            <a:r>
              <a:rPr lang="en" sz="2800" b="1" dirty="0">
                <a:solidFill>
                  <a:srgbClr val="FFFF00"/>
                </a:solidFill>
              </a:rPr>
              <a:t>flNewProtect</a:t>
            </a:r>
            <a:r>
              <a:rPr lang="en" sz="2800" b="1" dirty="0">
                <a:solidFill>
                  <a:srgbClr val="B7B7B7"/>
                </a:solidFill>
              </a:rPr>
              <a:t> parameters)</a:t>
            </a:r>
            <a:endParaRPr sz="2800" b="1" dirty="0">
              <a:solidFill>
                <a:srgbClr val="B7B7B7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C58A7-118B-4916-998D-241DBDF6A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ROP - dwSize &amp; flNewProtect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265" name="Google Shape;265;p37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66" name="Google Shape;266;p37"/>
          <p:cNvSpPr txBox="1"/>
          <p:nvPr/>
        </p:nvSpPr>
        <p:spPr>
          <a:xfrm>
            <a:off x="411650" y="1017725"/>
            <a:ext cx="8520600" cy="43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dwSize</a:t>
            </a: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should be 0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300 hex (678 decimal. More than enough for a shell payload)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flNewProtect</a:t>
            </a: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should be 0x40 - which represents RWX permissions: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B7B7B7"/>
              </a:solidFill>
            </a:endParaRPr>
          </a:p>
        </p:txBody>
      </p:sp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025" y="1754075"/>
            <a:ext cx="4884025" cy="3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/>
        </p:nvSpPr>
        <p:spPr>
          <a:xfrm>
            <a:off x="2445875" y="4879200"/>
            <a:ext cx="18543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 MSDN</a:t>
            </a:r>
            <a:endParaRPr sz="6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37"/>
          <p:cNvSpPr/>
          <p:nvPr/>
        </p:nvSpPr>
        <p:spPr>
          <a:xfrm>
            <a:off x="984425" y="3720725"/>
            <a:ext cx="4708500" cy="38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1A23C-0248-4DB3-840C-7B54EB7011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ROP - dwSize &amp; flNewProtect (cont’d)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76" name="Google Shape;276;p38"/>
          <p:cNvSpPr txBox="1"/>
          <p:nvPr/>
        </p:nvSpPr>
        <p:spPr>
          <a:xfrm>
            <a:off x="411650" y="1017725"/>
            <a:ext cx="8520600" cy="43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ROP gadgets 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dwSize</a:t>
            </a: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zero out EAX for calculations)</a:t>
            </a: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lang="en-US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EAX now equals 0- we can add 300 straight to it</a:t>
            </a: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Repeat three times (to equal 0x300):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800" y="1590425"/>
            <a:ext cx="3287044" cy="28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00" y="2823294"/>
            <a:ext cx="4513906" cy="3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/>
          <p:nvPr/>
        </p:nvSpPr>
        <p:spPr>
          <a:xfrm>
            <a:off x="976800" y="1579675"/>
            <a:ext cx="3287044" cy="29788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38"/>
          <p:cNvSpPr/>
          <p:nvPr/>
        </p:nvSpPr>
        <p:spPr>
          <a:xfrm>
            <a:off x="976906" y="2833348"/>
            <a:ext cx="4513800" cy="351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AD9E7-76E7-4DBD-94D8-5802B500CC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AF559E-8B93-4E0D-91F8-BDA108D9FEA2}"/>
              </a:ext>
            </a:extLst>
          </p:cNvPr>
          <p:cNvSpPr txBox="1"/>
          <p:nvPr/>
        </p:nvSpPr>
        <p:spPr>
          <a:xfrm>
            <a:off x="0" y="4120302"/>
            <a:ext cx="3536576" cy="10156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At this point….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EAX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dwSize</a:t>
            </a:r>
            <a:r>
              <a:rPr lang="en-US" sz="1200" dirty="0">
                <a:solidFill>
                  <a:schemeClr val="bg1"/>
                </a:solidFill>
              </a:rPr>
              <a:t> value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ECX</a:t>
            </a:r>
            <a:r>
              <a:rPr lang="en-US" sz="1200" dirty="0">
                <a:solidFill>
                  <a:schemeClr val="bg1"/>
                </a:solidFill>
              </a:rPr>
              <a:t> = return placeholder memory address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EDX</a:t>
            </a:r>
            <a:r>
              <a:rPr lang="en-US" sz="1200" dirty="0">
                <a:solidFill>
                  <a:schemeClr val="bg1"/>
                </a:solidFill>
              </a:rPr>
              <a:t> = lpAddress placeholder memory address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ROP - dwSize &amp; flNewProtect (cont’d)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76" name="Google Shape;276;p38"/>
          <p:cNvSpPr txBox="1"/>
          <p:nvPr/>
        </p:nvSpPr>
        <p:spPr>
          <a:xfrm>
            <a:off x="411650" y="1017725"/>
            <a:ext cx="8520600" cy="43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Currently, EDX = </a:t>
            </a:r>
            <a:r>
              <a:rPr lang="en-US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lpAddress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placeholder address. We want EDX to contain the address of the </a:t>
            </a:r>
            <a:r>
              <a:rPr lang="en-US" sz="1800" dirty="0" err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dwSize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placeholder instead (we eventually want to create a pointer): </a:t>
            </a: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ROP gadget to increase EDX four bytes (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repeat four times) to accomplish this</a:t>
            </a: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832" y="3208625"/>
            <a:ext cx="3409416" cy="3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/>
          <p:nvPr/>
        </p:nvSpPr>
        <p:spPr>
          <a:xfrm>
            <a:off x="968832" y="3191963"/>
            <a:ext cx="3404100" cy="351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Google Shape;220;p32">
            <a:extLst>
              <a:ext uri="{FF2B5EF4-FFF2-40B4-BE49-F238E27FC236}">
                <a16:creationId xmlns:a16="http://schemas.microsoft.com/office/drawing/2014/main" id="{FF3CDF00-9FD9-4963-9267-42A8DAF941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2" b="80101"/>
          <a:stretch/>
        </p:blipFill>
        <p:spPr>
          <a:xfrm>
            <a:off x="968832" y="1867513"/>
            <a:ext cx="4114038" cy="6920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82;p38">
            <a:extLst>
              <a:ext uri="{FF2B5EF4-FFF2-40B4-BE49-F238E27FC236}">
                <a16:creationId xmlns:a16="http://schemas.microsoft.com/office/drawing/2014/main" id="{82BC51A5-C72F-4862-86BA-16ED0C95A69F}"/>
              </a:ext>
            </a:extLst>
          </p:cNvPr>
          <p:cNvSpPr/>
          <p:nvPr/>
        </p:nvSpPr>
        <p:spPr>
          <a:xfrm>
            <a:off x="968832" y="1978991"/>
            <a:ext cx="644815" cy="13219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222;p32">
            <a:extLst>
              <a:ext uri="{FF2B5EF4-FFF2-40B4-BE49-F238E27FC236}">
                <a16:creationId xmlns:a16="http://schemas.microsoft.com/office/drawing/2014/main" id="{27D6B1F2-90EB-458D-935A-B6397F23F355}"/>
              </a:ext>
            </a:extLst>
          </p:cNvPr>
          <p:cNvSpPr txBox="1"/>
          <p:nvPr/>
        </p:nvSpPr>
        <p:spPr>
          <a:xfrm>
            <a:off x="5169812" y="1699055"/>
            <a:ext cx="3503541" cy="69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    lpAddress (current EDX value)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-US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dwSize</a:t>
            </a: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(what we want EDX to contain)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46F38-6E6A-4D4B-9017-AFD7942576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0A0F5-0795-4503-8BC0-0D23ADDEA02A}"/>
              </a:ext>
            </a:extLst>
          </p:cNvPr>
          <p:cNvSpPr txBox="1"/>
          <p:nvPr/>
        </p:nvSpPr>
        <p:spPr>
          <a:xfrm>
            <a:off x="0" y="4120302"/>
            <a:ext cx="3536576" cy="10156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At this point….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EAX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dwSize</a:t>
            </a:r>
            <a:r>
              <a:rPr lang="en-US" sz="1200" dirty="0">
                <a:solidFill>
                  <a:schemeClr val="bg1"/>
                </a:solidFill>
              </a:rPr>
              <a:t> value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ECX</a:t>
            </a:r>
            <a:r>
              <a:rPr lang="en-US" sz="1200" dirty="0">
                <a:solidFill>
                  <a:schemeClr val="bg1"/>
                </a:solidFill>
              </a:rPr>
              <a:t> = return placeholder memory address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EDX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dwSize</a:t>
            </a:r>
            <a:r>
              <a:rPr lang="en-US" sz="1200" dirty="0">
                <a:solidFill>
                  <a:schemeClr val="bg1"/>
                </a:solidFill>
              </a:rPr>
              <a:t> placeholder memory address</a:t>
            </a:r>
          </a:p>
        </p:txBody>
      </p:sp>
    </p:spTree>
    <p:extLst>
      <p:ext uri="{BB962C8B-B14F-4D97-AF65-F5344CB8AC3E}">
        <p14:creationId xmlns:p14="http://schemas.microsoft.com/office/powerpoint/2010/main" val="264922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CCCCCC"/>
                </a:solidFill>
              </a:rPr>
              <a:t>Why Am I Giving This Talk?</a:t>
            </a:r>
            <a:endParaRPr b="1" dirty="0">
              <a:solidFill>
                <a:srgbClr val="CCCCCC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-"/>
            </a:pPr>
            <a:r>
              <a:rPr lang="en-US" dirty="0">
                <a:solidFill>
                  <a:srgbClr val="FFFFFF"/>
                </a:solidFill>
              </a:rPr>
              <a:t>Exploit mitigations (</a:t>
            </a:r>
            <a:r>
              <a:rPr lang="en-US" dirty="0">
                <a:solidFill>
                  <a:schemeClr val="accent6"/>
                </a:solidFill>
              </a:rPr>
              <a:t>EMET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chemeClr val="accent6"/>
                </a:solidFill>
              </a:rPr>
              <a:t>SMEP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chemeClr val="accent6"/>
                </a:solidFill>
              </a:rPr>
              <a:t>DEP</a:t>
            </a:r>
            <a:r>
              <a:rPr lang="en-US" dirty="0">
                <a:solidFill>
                  <a:srgbClr val="FFFFFF"/>
                </a:solidFill>
              </a:rPr>
              <a:t>, etc) all have tedious bypasses</a:t>
            </a:r>
          </a:p>
          <a:p>
            <a:pPr lvl="1" indent="-342900">
              <a:spcBef>
                <a:spcPts val="0"/>
              </a:spcBef>
              <a:buClr>
                <a:srgbClr val="FFFFFF"/>
              </a:buClr>
              <a:buSzPts val="1800"/>
              <a:buFont typeface="Times New Roman"/>
              <a:buChar char="-"/>
            </a:pPr>
            <a:r>
              <a:rPr lang="en-US" dirty="0">
                <a:solidFill>
                  <a:srgbClr val="FFFFFF"/>
                </a:solidFill>
              </a:rPr>
              <a:t>An attacker at the end of the day, with enough time, will be able to bypass these mitigations</a:t>
            </a:r>
          </a:p>
          <a:p>
            <a:pPr>
              <a:buClr>
                <a:srgbClr val="FFFFFF"/>
              </a:buClr>
              <a:buFont typeface="Times New Roman"/>
              <a:buChar char="-"/>
            </a:pPr>
            <a:r>
              <a:rPr lang="en-US" dirty="0">
                <a:solidFill>
                  <a:srgbClr val="FFFFFF"/>
                </a:solidFill>
              </a:rPr>
              <a:t>Demonstrate how a protection can be bypassed and why application security/secure development should be taken more seriously</a:t>
            </a:r>
          </a:p>
          <a:p>
            <a:pPr>
              <a:buClr>
                <a:srgbClr val="FFFFFF"/>
              </a:buClr>
              <a:buFont typeface="Times New Roman"/>
              <a:buChar char="-"/>
            </a:pPr>
            <a:r>
              <a:rPr lang="en-US" dirty="0">
                <a:solidFill>
                  <a:srgbClr val="FFFFFF"/>
                </a:solidFill>
              </a:rPr>
              <a:t>Implementing security earlier into the software development lifecycle = </a:t>
            </a:r>
            <a:r>
              <a:rPr lang="en-US" i="1" u="sng" dirty="0">
                <a:solidFill>
                  <a:srgbClr val="FFFFFF"/>
                </a:solidFill>
              </a:rPr>
              <a:t>less</a:t>
            </a:r>
            <a:r>
              <a:rPr lang="en-US" dirty="0">
                <a:solidFill>
                  <a:srgbClr val="FFFFFF"/>
                </a:solidFill>
              </a:rPr>
              <a:t> of a dependence on things like EDR, exploit mitigations, etc</a:t>
            </a:r>
          </a:p>
          <a:p>
            <a:pPr>
              <a:buClr>
                <a:srgbClr val="FFFFFF"/>
              </a:buClr>
              <a:buFont typeface="Times New Roman"/>
              <a:buChar char="-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C1FC1-55DD-4E1D-8063-C9EDA2601E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CEF659-7363-4C01-B569-B280CD521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17" y="3162770"/>
            <a:ext cx="2383748" cy="18164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863BA2-8A51-45C6-B5F2-004DB71F70A2}"/>
              </a:ext>
            </a:extLst>
          </p:cNvPr>
          <p:cNvSpPr/>
          <p:nvPr/>
        </p:nvSpPr>
        <p:spPr>
          <a:xfrm>
            <a:off x="863717" y="3162770"/>
            <a:ext cx="2383748" cy="1816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501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ROP - dwSize &amp; flNewProtect (cont’d)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76" name="Google Shape;276;p38"/>
          <p:cNvSpPr txBox="1"/>
          <p:nvPr/>
        </p:nvSpPr>
        <p:spPr>
          <a:xfrm>
            <a:off x="411650" y="1017725"/>
            <a:ext cx="8520600" cy="43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Currently, EDX = </a:t>
            </a:r>
            <a:r>
              <a:rPr lang="en-US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lpAddress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placeholder address. We want EDX to contain the address of the </a:t>
            </a:r>
            <a:r>
              <a:rPr lang="en-US" sz="1800" dirty="0" err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dwSize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placeholder instead (we eventually want to create a pointer): </a:t>
            </a: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>
              <a:buClr>
                <a:schemeClr val="lt1"/>
              </a:buClr>
              <a:buSzPts val="1800"/>
            </a:pP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ROP gadget to increase EDX four bytes (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repeat four times)</a:t>
            </a: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832" y="3208625"/>
            <a:ext cx="3409416" cy="3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/>
          <p:nvPr/>
        </p:nvSpPr>
        <p:spPr>
          <a:xfrm>
            <a:off x="968832" y="3191963"/>
            <a:ext cx="3404100" cy="351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Google Shape;220;p32">
            <a:extLst>
              <a:ext uri="{FF2B5EF4-FFF2-40B4-BE49-F238E27FC236}">
                <a16:creationId xmlns:a16="http://schemas.microsoft.com/office/drawing/2014/main" id="{FF3CDF00-9FD9-4963-9267-42A8DAF941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32" b="80101"/>
          <a:stretch/>
        </p:blipFill>
        <p:spPr>
          <a:xfrm>
            <a:off x="968832" y="1867513"/>
            <a:ext cx="4114038" cy="6920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82;p38">
            <a:extLst>
              <a:ext uri="{FF2B5EF4-FFF2-40B4-BE49-F238E27FC236}">
                <a16:creationId xmlns:a16="http://schemas.microsoft.com/office/drawing/2014/main" id="{82BC51A5-C72F-4862-86BA-16ED0C95A69F}"/>
              </a:ext>
            </a:extLst>
          </p:cNvPr>
          <p:cNvSpPr/>
          <p:nvPr/>
        </p:nvSpPr>
        <p:spPr>
          <a:xfrm>
            <a:off x="968832" y="2092714"/>
            <a:ext cx="644815" cy="13219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22;p32">
            <a:extLst>
              <a:ext uri="{FF2B5EF4-FFF2-40B4-BE49-F238E27FC236}">
                <a16:creationId xmlns:a16="http://schemas.microsoft.com/office/drawing/2014/main" id="{F7D8FE08-3B41-4CDA-8A93-8B40D9C6A4F6}"/>
              </a:ext>
            </a:extLst>
          </p:cNvPr>
          <p:cNvSpPr txBox="1"/>
          <p:nvPr/>
        </p:nvSpPr>
        <p:spPr>
          <a:xfrm>
            <a:off x="5169812" y="1699055"/>
            <a:ext cx="3562538" cy="69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</a:pPr>
            <a:r>
              <a:rPr lang="en-US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    lpAddress (current EDX value)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   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dwSize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(what we want EDX to contain)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B20B8-9199-4E46-8D32-640CDB5954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6480B5-7E84-4479-A83D-AE217E3B4C60}"/>
              </a:ext>
            </a:extLst>
          </p:cNvPr>
          <p:cNvSpPr txBox="1"/>
          <p:nvPr/>
        </p:nvSpPr>
        <p:spPr>
          <a:xfrm>
            <a:off x="0" y="4120302"/>
            <a:ext cx="3536576" cy="10156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At this point….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EAX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dwSize</a:t>
            </a:r>
            <a:r>
              <a:rPr lang="en-US" sz="1200" dirty="0">
                <a:solidFill>
                  <a:schemeClr val="bg1"/>
                </a:solidFill>
              </a:rPr>
              <a:t> value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ECX</a:t>
            </a:r>
            <a:r>
              <a:rPr lang="en-US" sz="1200" dirty="0">
                <a:solidFill>
                  <a:schemeClr val="bg1"/>
                </a:solidFill>
              </a:rPr>
              <a:t> = return placeholder memory address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EDX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dwSize</a:t>
            </a:r>
            <a:r>
              <a:rPr lang="en-US" sz="1200" dirty="0">
                <a:solidFill>
                  <a:schemeClr val="bg1"/>
                </a:solidFill>
              </a:rPr>
              <a:t> placeholder memory address</a:t>
            </a:r>
          </a:p>
        </p:txBody>
      </p:sp>
    </p:spTree>
    <p:extLst>
      <p:ext uri="{BB962C8B-B14F-4D97-AF65-F5344CB8AC3E}">
        <p14:creationId xmlns:p14="http://schemas.microsoft.com/office/powerpoint/2010/main" val="1140166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ROP - dwSize &amp; flNewProtect (cont’d)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288" name="Google Shape;288;p39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89" name="Google Shape;289;p39"/>
          <p:cNvSpPr txBox="1"/>
          <p:nvPr/>
        </p:nvSpPr>
        <p:spPr>
          <a:xfrm>
            <a:off x="411650" y="1017725"/>
            <a:ext cx="8520600" cy="43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 as with </a:t>
            </a: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</a:t>
            </a: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lpAddress-</a:t>
            </a: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create a pointer 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 </a:t>
            </a:r>
            <a:r>
              <a:rPr lang="en-US" sz="1800" dirty="0" err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dwSize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parameter placeholder address (stored in EDX), to the intended </a:t>
            </a:r>
            <a:r>
              <a:rPr lang="en-US" sz="1800" dirty="0" err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dwSize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value (stored in EAX):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424" y="1854615"/>
            <a:ext cx="5767601" cy="3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/>
          <p:nvPr/>
        </p:nvSpPr>
        <p:spPr>
          <a:xfrm>
            <a:off x="969174" y="1854615"/>
            <a:ext cx="5792100" cy="351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8A4C2-B547-48EF-B8B2-30867599DC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3FB8BD-1364-4997-875E-AF8408017C52}"/>
              </a:ext>
            </a:extLst>
          </p:cNvPr>
          <p:cNvSpPr txBox="1"/>
          <p:nvPr/>
        </p:nvSpPr>
        <p:spPr>
          <a:xfrm>
            <a:off x="0" y="4120302"/>
            <a:ext cx="3536576" cy="10156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At this point….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EAX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dwSize</a:t>
            </a:r>
            <a:r>
              <a:rPr lang="en-US" sz="1200" dirty="0">
                <a:solidFill>
                  <a:schemeClr val="bg1"/>
                </a:solidFill>
              </a:rPr>
              <a:t> value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ECX</a:t>
            </a:r>
            <a:r>
              <a:rPr lang="en-US" sz="1200" dirty="0">
                <a:solidFill>
                  <a:schemeClr val="bg1"/>
                </a:solidFill>
              </a:rPr>
              <a:t> = return placeholder memory address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EDX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dwSize</a:t>
            </a:r>
            <a:r>
              <a:rPr lang="en-US" sz="1200" dirty="0">
                <a:solidFill>
                  <a:schemeClr val="bg1"/>
                </a:solidFill>
              </a:rPr>
              <a:t> placeholder memory address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ROP - dwSize &amp; flNewProtect (cont’d)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297" name="Google Shape;297;p40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411650" y="1017725"/>
            <a:ext cx="8520600" cy="403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Repeat the same process with </a:t>
            </a:r>
            <a:r>
              <a:rPr lang="en" sz="18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flNewProtect</a:t>
            </a: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useful gadgets 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directly adding 0x40</a:t>
            </a:r>
            <a:r>
              <a:rPr lang="en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Keep repeating until 0x40 is reached: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950" y="1495525"/>
            <a:ext cx="4311475" cy="4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950" y="2431400"/>
            <a:ext cx="4443711" cy="4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0"/>
          <p:cNvSpPr/>
          <p:nvPr/>
        </p:nvSpPr>
        <p:spPr>
          <a:xfrm>
            <a:off x="969175" y="1492400"/>
            <a:ext cx="4311600" cy="412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4" name="Google Shape;304;p40"/>
          <p:cNvSpPr/>
          <p:nvPr/>
        </p:nvSpPr>
        <p:spPr>
          <a:xfrm>
            <a:off x="969175" y="2431450"/>
            <a:ext cx="4443600" cy="412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84CA7-4D25-4C99-8ABB-A317B36CB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EDB865-7B06-4687-B697-E4174CB5F474}"/>
              </a:ext>
            </a:extLst>
          </p:cNvPr>
          <p:cNvSpPr txBox="1"/>
          <p:nvPr/>
        </p:nvSpPr>
        <p:spPr>
          <a:xfrm>
            <a:off x="0" y="4120302"/>
            <a:ext cx="3536576" cy="10156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At this point….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EAX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flNewProtect</a:t>
            </a:r>
            <a:r>
              <a:rPr lang="en-US" sz="1200" dirty="0">
                <a:solidFill>
                  <a:schemeClr val="bg1"/>
                </a:solidFill>
              </a:rPr>
              <a:t> value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ECX</a:t>
            </a:r>
            <a:r>
              <a:rPr lang="en-US" sz="1200" dirty="0">
                <a:solidFill>
                  <a:schemeClr val="bg1"/>
                </a:solidFill>
              </a:rPr>
              <a:t> = return placeholder memory address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EDX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dwSize</a:t>
            </a:r>
            <a:r>
              <a:rPr lang="en-US" sz="1200" dirty="0">
                <a:solidFill>
                  <a:schemeClr val="bg1"/>
                </a:solidFill>
              </a:rPr>
              <a:t> placeholder memory address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ROP - dwSize &amp; flNewProtect (cont’d)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76" name="Google Shape;276;p38"/>
          <p:cNvSpPr txBox="1"/>
          <p:nvPr/>
        </p:nvSpPr>
        <p:spPr>
          <a:xfrm>
            <a:off x="411650" y="1017725"/>
            <a:ext cx="8520600" cy="43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EDX = </a:t>
            </a:r>
            <a:r>
              <a:rPr lang="en-US" sz="1800" dirty="0" err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dwSize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placeholder. We want EDX to contain the address of the </a:t>
            </a:r>
            <a:r>
              <a:rPr lang="en-US" sz="1800" dirty="0" err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flNewProtect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junk parameter placeholder (so we can make a pointer to legit parameter): </a:t>
            </a: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ROP gadgets to increase EDX four bytes (repeat four times) and create a pointer :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Google Shape;220;p32">
            <a:extLst>
              <a:ext uri="{FF2B5EF4-FFF2-40B4-BE49-F238E27FC236}">
                <a16:creationId xmlns:a16="http://schemas.microsoft.com/office/drawing/2014/main" id="{FF3CDF00-9FD9-4963-9267-42A8DAF941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32" b="80101"/>
          <a:stretch/>
        </p:blipFill>
        <p:spPr>
          <a:xfrm>
            <a:off x="968832" y="1867513"/>
            <a:ext cx="4114038" cy="6920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82;p38">
            <a:extLst>
              <a:ext uri="{FF2B5EF4-FFF2-40B4-BE49-F238E27FC236}">
                <a16:creationId xmlns:a16="http://schemas.microsoft.com/office/drawing/2014/main" id="{82BC51A5-C72F-4862-86BA-16ED0C95A69F}"/>
              </a:ext>
            </a:extLst>
          </p:cNvPr>
          <p:cNvSpPr/>
          <p:nvPr/>
        </p:nvSpPr>
        <p:spPr>
          <a:xfrm>
            <a:off x="968631" y="2213547"/>
            <a:ext cx="644815" cy="12624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22;p32">
            <a:extLst>
              <a:ext uri="{FF2B5EF4-FFF2-40B4-BE49-F238E27FC236}">
                <a16:creationId xmlns:a16="http://schemas.microsoft.com/office/drawing/2014/main" id="{F7D8FE08-3B41-4CDA-8A93-8B40D9C6A4F6}"/>
              </a:ext>
            </a:extLst>
          </p:cNvPr>
          <p:cNvSpPr txBox="1"/>
          <p:nvPr/>
        </p:nvSpPr>
        <p:spPr>
          <a:xfrm>
            <a:off x="5169812" y="1699055"/>
            <a:ext cx="3974188" cy="69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   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dwSize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(current EDX value)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</a:pPr>
            <a:r>
              <a:rPr lang="en-US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    </a:t>
            </a:r>
            <a:r>
              <a:rPr lang="en-US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flNewProtect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(what we want EDX to contain)</a:t>
            </a:r>
          </a:p>
        </p:txBody>
      </p:sp>
      <p:pic>
        <p:nvPicPr>
          <p:cNvPr id="10" name="Google Shape;301;p40">
            <a:extLst>
              <a:ext uri="{FF2B5EF4-FFF2-40B4-BE49-F238E27FC236}">
                <a16:creationId xmlns:a16="http://schemas.microsoft.com/office/drawing/2014/main" id="{94EE75A7-A9DE-4C95-BDF6-8E34F1F46F3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632" y="3250443"/>
            <a:ext cx="3258800" cy="3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05;p40">
            <a:extLst>
              <a:ext uri="{FF2B5EF4-FFF2-40B4-BE49-F238E27FC236}">
                <a16:creationId xmlns:a16="http://schemas.microsoft.com/office/drawing/2014/main" id="{ADC19505-1A9A-4C9F-923D-08FC5A5896FA}"/>
              </a:ext>
            </a:extLst>
          </p:cNvPr>
          <p:cNvSpPr/>
          <p:nvPr/>
        </p:nvSpPr>
        <p:spPr>
          <a:xfrm>
            <a:off x="968632" y="3250568"/>
            <a:ext cx="3258600" cy="306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" name="Google Shape;302;p40">
            <a:extLst>
              <a:ext uri="{FF2B5EF4-FFF2-40B4-BE49-F238E27FC236}">
                <a16:creationId xmlns:a16="http://schemas.microsoft.com/office/drawing/2014/main" id="{62A80A68-CD87-4F65-A30D-61FAA09DEE9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631" y="3661058"/>
            <a:ext cx="6575169" cy="35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06;p40">
            <a:extLst>
              <a:ext uri="{FF2B5EF4-FFF2-40B4-BE49-F238E27FC236}">
                <a16:creationId xmlns:a16="http://schemas.microsoft.com/office/drawing/2014/main" id="{F62C2B16-F1A9-4501-A0A2-F501F878CEA8}"/>
              </a:ext>
            </a:extLst>
          </p:cNvPr>
          <p:cNvSpPr/>
          <p:nvPr/>
        </p:nvSpPr>
        <p:spPr>
          <a:xfrm>
            <a:off x="968630" y="3664577"/>
            <a:ext cx="6575169" cy="35754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8FA9C-463F-40EF-B809-C18D191ECE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A87EC3-AF86-46F3-86EC-E667780C0100}"/>
              </a:ext>
            </a:extLst>
          </p:cNvPr>
          <p:cNvSpPr txBox="1"/>
          <p:nvPr/>
        </p:nvSpPr>
        <p:spPr>
          <a:xfrm>
            <a:off x="0" y="4120302"/>
            <a:ext cx="3536576" cy="10156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At this point….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EAX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flNewProtect</a:t>
            </a:r>
            <a:r>
              <a:rPr lang="en-US" sz="1200" dirty="0">
                <a:solidFill>
                  <a:schemeClr val="bg1"/>
                </a:solidFill>
              </a:rPr>
              <a:t> value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ECX</a:t>
            </a:r>
            <a:r>
              <a:rPr lang="en-US" sz="1200" dirty="0">
                <a:solidFill>
                  <a:schemeClr val="bg1"/>
                </a:solidFill>
              </a:rPr>
              <a:t> = return placeholder memory address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EDX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flNewProtect</a:t>
            </a:r>
            <a:r>
              <a:rPr lang="en-US" sz="1200" dirty="0">
                <a:solidFill>
                  <a:schemeClr val="bg1"/>
                </a:solidFill>
              </a:rPr>
              <a:t> placeholder memory address</a:t>
            </a:r>
          </a:p>
        </p:txBody>
      </p:sp>
    </p:spTree>
    <p:extLst>
      <p:ext uri="{BB962C8B-B14F-4D97-AF65-F5344CB8AC3E}">
        <p14:creationId xmlns:p14="http://schemas.microsoft.com/office/powerpoint/2010/main" val="2592059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ROP - dwSize &amp; flNewProtect (cont’d)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76" name="Google Shape;276;p38"/>
          <p:cNvSpPr txBox="1"/>
          <p:nvPr/>
        </p:nvSpPr>
        <p:spPr>
          <a:xfrm>
            <a:off x="431821" y="1017725"/>
            <a:ext cx="8520600" cy="43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lt1"/>
              </a:buClr>
              <a:buSzPts val="1800"/>
              <a:buFont typeface="Times New Roman"/>
              <a:buChar char="-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EDX = </a:t>
            </a:r>
            <a:r>
              <a:rPr lang="en-US" sz="1800" dirty="0" err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dwSize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placeholder. We want EDX to contain the address of the </a:t>
            </a:r>
            <a:r>
              <a:rPr lang="en-US" sz="1800" dirty="0" err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flNewProtect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junk parameter placeholder (so we can make a pointer to legit parameter): </a:t>
            </a: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>
              <a:buClr>
                <a:schemeClr val="lt1"/>
              </a:buClr>
              <a:buSzPts val="1800"/>
            </a:pP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-"/>
            </a:pP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en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ROP gadgets to increase EDX four bytes (repeat four times) and create a pointer :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Google Shape;220;p32">
            <a:extLst>
              <a:ext uri="{FF2B5EF4-FFF2-40B4-BE49-F238E27FC236}">
                <a16:creationId xmlns:a16="http://schemas.microsoft.com/office/drawing/2014/main" id="{FF3CDF00-9FD9-4963-9267-42A8DAF941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32" b="80101"/>
          <a:stretch/>
        </p:blipFill>
        <p:spPr>
          <a:xfrm>
            <a:off x="968832" y="1867513"/>
            <a:ext cx="4114038" cy="6920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82;p38">
            <a:extLst>
              <a:ext uri="{FF2B5EF4-FFF2-40B4-BE49-F238E27FC236}">
                <a16:creationId xmlns:a16="http://schemas.microsoft.com/office/drawing/2014/main" id="{82BC51A5-C72F-4862-86BA-16ED0C95A69F}"/>
              </a:ext>
            </a:extLst>
          </p:cNvPr>
          <p:cNvSpPr/>
          <p:nvPr/>
        </p:nvSpPr>
        <p:spPr>
          <a:xfrm>
            <a:off x="968631" y="2305196"/>
            <a:ext cx="644815" cy="13219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22;p32">
            <a:extLst>
              <a:ext uri="{FF2B5EF4-FFF2-40B4-BE49-F238E27FC236}">
                <a16:creationId xmlns:a16="http://schemas.microsoft.com/office/drawing/2014/main" id="{F7D8FE08-3B41-4CDA-8A93-8B40D9C6A4F6}"/>
              </a:ext>
            </a:extLst>
          </p:cNvPr>
          <p:cNvSpPr txBox="1"/>
          <p:nvPr/>
        </p:nvSpPr>
        <p:spPr>
          <a:xfrm>
            <a:off x="5169812" y="1699055"/>
            <a:ext cx="4034700" cy="69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</a:pPr>
            <a:r>
              <a:rPr lang="en-US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    </a:t>
            </a:r>
            <a:r>
              <a:rPr lang="en-US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dwSize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(current EDX value)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   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flNewProtect</a:t>
            </a: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(what we want EDX to contain)</a:t>
            </a:r>
          </a:p>
        </p:txBody>
      </p:sp>
      <p:pic>
        <p:nvPicPr>
          <p:cNvPr id="10" name="Google Shape;301;p40">
            <a:extLst>
              <a:ext uri="{FF2B5EF4-FFF2-40B4-BE49-F238E27FC236}">
                <a16:creationId xmlns:a16="http://schemas.microsoft.com/office/drawing/2014/main" id="{94EE75A7-A9DE-4C95-BDF6-8E34F1F46F3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632" y="3250443"/>
            <a:ext cx="3258800" cy="3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05;p40">
            <a:extLst>
              <a:ext uri="{FF2B5EF4-FFF2-40B4-BE49-F238E27FC236}">
                <a16:creationId xmlns:a16="http://schemas.microsoft.com/office/drawing/2014/main" id="{ADC19505-1A9A-4C9F-923D-08FC5A5896FA}"/>
              </a:ext>
            </a:extLst>
          </p:cNvPr>
          <p:cNvSpPr/>
          <p:nvPr/>
        </p:nvSpPr>
        <p:spPr>
          <a:xfrm>
            <a:off x="968632" y="3250568"/>
            <a:ext cx="3258600" cy="306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" name="Google Shape;302;p40">
            <a:extLst>
              <a:ext uri="{FF2B5EF4-FFF2-40B4-BE49-F238E27FC236}">
                <a16:creationId xmlns:a16="http://schemas.microsoft.com/office/drawing/2014/main" id="{62A80A68-CD87-4F65-A30D-61FAA09DEE9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631" y="3655301"/>
            <a:ext cx="6575169" cy="35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06;p40">
            <a:extLst>
              <a:ext uri="{FF2B5EF4-FFF2-40B4-BE49-F238E27FC236}">
                <a16:creationId xmlns:a16="http://schemas.microsoft.com/office/drawing/2014/main" id="{F62C2B16-F1A9-4501-A0A2-F501F878CEA8}"/>
              </a:ext>
            </a:extLst>
          </p:cNvPr>
          <p:cNvSpPr/>
          <p:nvPr/>
        </p:nvSpPr>
        <p:spPr>
          <a:xfrm>
            <a:off x="968631" y="3665563"/>
            <a:ext cx="6575168" cy="35754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814EF-F090-4E93-89BA-9F7887A46B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F52753-DC5A-40DE-A0C2-012AB2DF148A}"/>
              </a:ext>
            </a:extLst>
          </p:cNvPr>
          <p:cNvSpPr txBox="1"/>
          <p:nvPr/>
        </p:nvSpPr>
        <p:spPr>
          <a:xfrm>
            <a:off x="0" y="4120302"/>
            <a:ext cx="3536576" cy="10156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At this point….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EAX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flNewProtect</a:t>
            </a:r>
            <a:r>
              <a:rPr lang="en-US" sz="1200" dirty="0">
                <a:solidFill>
                  <a:schemeClr val="bg1"/>
                </a:solidFill>
              </a:rPr>
              <a:t> value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ECX</a:t>
            </a:r>
            <a:r>
              <a:rPr lang="en-US" sz="1200" dirty="0">
                <a:solidFill>
                  <a:schemeClr val="bg1"/>
                </a:solidFill>
              </a:rPr>
              <a:t> = return placeholder memory address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EDX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flNewProtect</a:t>
            </a:r>
            <a:r>
              <a:rPr lang="en-US" sz="1200" dirty="0">
                <a:solidFill>
                  <a:schemeClr val="bg1"/>
                </a:solidFill>
              </a:rPr>
              <a:t> placeholder memory address</a:t>
            </a:r>
          </a:p>
        </p:txBody>
      </p:sp>
    </p:spTree>
    <p:extLst>
      <p:ext uri="{BB962C8B-B14F-4D97-AF65-F5344CB8AC3E}">
        <p14:creationId xmlns:p14="http://schemas.microsoft.com/office/powerpoint/2010/main" val="3157971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B7B7B7"/>
              </a:solidFill>
            </a:endParaRPr>
          </a:p>
        </p:txBody>
      </p:sp>
      <p:sp>
        <p:nvSpPr>
          <p:cNvPr id="312" name="Google Shape;312;p41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Last Stage (Jumping back to </a:t>
            </a:r>
            <a:r>
              <a:rPr lang="en" sz="28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VirtualProtect()</a:t>
            </a:r>
            <a:r>
              <a:rPr lang="en" sz="2800" b="1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800" b="1" dirty="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3F237-E74D-4592-9547-277E251C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ROP - Jumping back to VirtualProtect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318" name="Google Shape;318;p42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US" dirty="0">
                <a:solidFill>
                  <a:schemeClr val="lt1"/>
                </a:solidFill>
              </a:rPr>
              <a:t>Currently, ECX still contains the </a:t>
            </a:r>
            <a:r>
              <a:rPr lang="en-US" dirty="0">
                <a:solidFill>
                  <a:srgbClr val="FFFF00"/>
                </a:solidFill>
              </a:rPr>
              <a:t>return</a:t>
            </a:r>
            <a:r>
              <a:rPr lang="en-US" dirty="0">
                <a:solidFill>
                  <a:schemeClr val="lt1"/>
                </a:solidFill>
              </a:rPr>
              <a:t> parameter memory address, as shown below: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lang="en-US" dirty="0">
              <a:solidFill>
                <a:schemeClr val="lt1"/>
              </a:solidFill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6" name="Google Shape;220;p32">
            <a:extLst>
              <a:ext uri="{FF2B5EF4-FFF2-40B4-BE49-F238E27FC236}">
                <a16:creationId xmlns:a16="http://schemas.microsoft.com/office/drawing/2014/main" id="{E4C5D0B9-73B2-4D96-9167-AF7F975E28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32" b="80065"/>
          <a:stretch/>
        </p:blipFill>
        <p:spPr>
          <a:xfrm>
            <a:off x="874057" y="1619704"/>
            <a:ext cx="4827496" cy="8202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AADDEF-53D6-4CC0-9D7F-B6A667A0EB1D}"/>
              </a:ext>
            </a:extLst>
          </p:cNvPr>
          <p:cNvSpPr/>
          <p:nvPr/>
        </p:nvSpPr>
        <p:spPr>
          <a:xfrm>
            <a:off x="874057" y="1752018"/>
            <a:ext cx="745338" cy="146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08E26F-3392-462E-AA5A-383090E288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8C764-A776-49DC-80DE-CDF14754E044}"/>
              </a:ext>
            </a:extLst>
          </p:cNvPr>
          <p:cNvSpPr txBox="1"/>
          <p:nvPr/>
        </p:nvSpPr>
        <p:spPr>
          <a:xfrm>
            <a:off x="0" y="4120302"/>
            <a:ext cx="3536576" cy="10156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At this point….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EAX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flNewProtect</a:t>
            </a:r>
            <a:r>
              <a:rPr lang="en-US" sz="1200" dirty="0">
                <a:solidFill>
                  <a:schemeClr val="bg1"/>
                </a:solidFill>
              </a:rPr>
              <a:t> value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ECX</a:t>
            </a:r>
            <a:r>
              <a:rPr lang="en-US" sz="1200" dirty="0">
                <a:solidFill>
                  <a:schemeClr val="bg1"/>
                </a:solidFill>
              </a:rPr>
              <a:t> = return placeholder memory address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EDX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flNewProtect</a:t>
            </a:r>
            <a:r>
              <a:rPr lang="en-US" sz="1200" dirty="0">
                <a:solidFill>
                  <a:schemeClr val="bg1"/>
                </a:solidFill>
              </a:rPr>
              <a:t> placeholder memory address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ROP - Jumping back to VirtualProtect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318" name="Google Shape;318;p42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US" dirty="0">
                <a:solidFill>
                  <a:schemeClr val="lt1"/>
                </a:solidFill>
              </a:rPr>
              <a:t>Now shown, is where the call to </a:t>
            </a:r>
            <a:r>
              <a:rPr lang="en-US" dirty="0">
                <a:solidFill>
                  <a:srgbClr val="FFFF00"/>
                </a:solidFill>
              </a:rPr>
              <a:t>VirtualProtect() </a:t>
            </a:r>
            <a:r>
              <a:rPr lang="en-US" dirty="0">
                <a:solidFill>
                  <a:schemeClr val="lt1"/>
                </a:solidFill>
              </a:rPr>
              <a:t>happens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US" dirty="0">
                <a:solidFill>
                  <a:schemeClr val="lt1"/>
                </a:solidFill>
              </a:rPr>
              <a:t>The goal now is to use ROP to get this address into ESP and kick the function call off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dirty="0">
              <a:solidFill>
                <a:schemeClr val="lt1"/>
              </a:solidFill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lang="en-US" dirty="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US" dirty="0">
                <a:solidFill>
                  <a:schemeClr val="lt1"/>
                </a:solidFill>
              </a:rPr>
              <a:t>As you can see, the </a:t>
            </a:r>
            <a:r>
              <a:rPr lang="en-US" dirty="0">
                <a:solidFill>
                  <a:srgbClr val="FFFF00"/>
                </a:solidFill>
              </a:rPr>
              <a:t>return</a:t>
            </a:r>
            <a:r>
              <a:rPr lang="en-US" dirty="0">
                <a:solidFill>
                  <a:schemeClr val="lt1"/>
                </a:solidFill>
              </a:rPr>
              <a:t> parameter is 1 address space ahead of the call to </a:t>
            </a:r>
            <a:r>
              <a:rPr lang="en-US" dirty="0">
                <a:solidFill>
                  <a:srgbClr val="FFFF00"/>
                </a:solidFill>
              </a:rPr>
              <a:t>VirtualProtect()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lang="en-US" dirty="0">
              <a:solidFill>
                <a:schemeClr val="lt1"/>
              </a:solidFill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lang="en-US" dirty="0">
              <a:solidFill>
                <a:schemeClr val="lt1"/>
              </a:solidFill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6" name="Google Shape;220;p32">
            <a:extLst>
              <a:ext uri="{FF2B5EF4-FFF2-40B4-BE49-F238E27FC236}">
                <a16:creationId xmlns:a16="http://schemas.microsoft.com/office/drawing/2014/main" id="{E4C5D0B9-73B2-4D96-9167-AF7F975E28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32" b="80065"/>
          <a:stretch/>
        </p:blipFill>
        <p:spPr>
          <a:xfrm>
            <a:off x="874057" y="2003612"/>
            <a:ext cx="4827496" cy="8202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AADDEF-53D6-4CC0-9D7F-B6A667A0EB1D}"/>
              </a:ext>
            </a:extLst>
          </p:cNvPr>
          <p:cNvSpPr/>
          <p:nvPr/>
        </p:nvSpPr>
        <p:spPr>
          <a:xfrm>
            <a:off x="874057" y="2003612"/>
            <a:ext cx="773208" cy="147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893DD9-A63C-4696-A188-F3C7CA55086A}"/>
              </a:ext>
            </a:extLst>
          </p:cNvPr>
          <p:cNvSpPr/>
          <p:nvPr/>
        </p:nvSpPr>
        <p:spPr>
          <a:xfrm>
            <a:off x="3036792" y="2003612"/>
            <a:ext cx="2140326" cy="147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4483C-461D-4B1A-8F96-0F52A2FC98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0FD93F-A817-471F-B58E-98B4FE1A1DDB}"/>
              </a:ext>
            </a:extLst>
          </p:cNvPr>
          <p:cNvSpPr txBox="1"/>
          <p:nvPr/>
        </p:nvSpPr>
        <p:spPr>
          <a:xfrm>
            <a:off x="0" y="4120302"/>
            <a:ext cx="3536576" cy="101566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At this point….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EAX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flNewProtect</a:t>
            </a:r>
            <a:r>
              <a:rPr lang="en-US" sz="1200" dirty="0">
                <a:solidFill>
                  <a:schemeClr val="bg1"/>
                </a:solidFill>
              </a:rPr>
              <a:t> value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ECX</a:t>
            </a:r>
            <a:r>
              <a:rPr lang="en-US" sz="1200" dirty="0">
                <a:solidFill>
                  <a:schemeClr val="bg1"/>
                </a:solidFill>
              </a:rPr>
              <a:t> = return placeholder memory address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EDX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flNewProtect</a:t>
            </a:r>
            <a:r>
              <a:rPr lang="en-US" sz="1200" dirty="0">
                <a:solidFill>
                  <a:schemeClr val="bg1"/>
                </a:solidFill>
              </a:rPr>
              <a:t> placeholder memory address</a:t>
            </a:r>
          </a:p>
        </p:txBody>
      </p:sp>
    </p:spTree>
    <p:extLst>
      <p:ext uri="{BB962C8B-B14F-4D97-AF65-F5344CB8AC3E}">
        <p14:creationId xmlns:p14="http://schemas.microsoft.com/office/powerpoint/2010/main" val="4249636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ROP - Jumping back to VirtualProtect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318" name="Google Shape;318;p42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lt1"/>
              </a:buClr>
              <a:buChar char="-"/>
            </a:pPr>
            <a:r>
              <a:rPr lang="en-US" dirty="0">
                <a:solidFill>
                  <a:schemeClr val="lt1"/>
                </a:solidFill>
              </a:rPr>
              <a:t>Decrementing ECX 4 bytes will make ECX = </a:t>
            </a:r>
            <a:r>
              <a:rPr lang="en-US" dirty="0">
                <a:solidFill>
                  <a:srgbClr val="FFFF00"/>
                </a:solidFill>
              </a:rPr>
              <a:t>VirtualProtect()</a:t>
            </a:r>
            <a:r>
              <a:rPr lang="en-US" dirty="0">
                <a:solidFill>
                  <a:schemeClr val="lt1"/>
                </a:solidFill>
              </a:rPr>
              <a:t> </a:t>
            </a:r>
          </a:p>
          <a:p>
            <a:pPr lvl="0">
              <a:buClr>
                <a:schemeClr val="lt1"/>
              </a:buClr>
              <a:buChar char="-"/>
            </a:pPr>
            <a:r>
              <a:rPr lang="en-US" dirty="0">
                <a:solidFill>
                  <a:schemeClr val="lt1"/>
                </a:solidFill>
              </a:rPr>
              <a:t>No useful gadgets for decrementing ECX directly. </a:t>
            </a:r>
          </a:p>
          <a:p>
            <a:pPr lvl="0">
              <a:buClr>
                <a:schemeClr val="lt1"/>
              </a:buClr>
              <a:buChar char="-"/>
            </a:pPr>
            <a:r>
              <a:rPr lang="en-US" dirty="0">
                <a:solidFill>
                  <a:schemeClr val="lt1"/>
                </a:solidFill>
              </a:rPr>
              <a:t>Instead, move ECX into EAX. Now EAX = ECX.</a:t>
            </a:r>
          </a:p>
          <a:p>
            <a:pPr lvl="0">
              <a:buClr>
                <a:schemeClr val="lt1"/>
              </a:buClr>
              <a:buChar char="-"/>
            </a:pPr>
            <a:r>
              <a:rPr lang="en-US" dirty="0">
                <a:solidFill>
                  <a:schemeClr val="lt1"/>
                </a:solidFill>
              </a:rPr>
              <a:t>Then, exchange EAX with the ESP register- and kick off the function call with a return:</a:t>
            </a:r>
          </a:p>
          <a:p>
            <a:pPr marL="114300" lvl="0" indent="0">
              <a:buClr>
                <a:schemeClr val="lt1"/>
              </a:buClr>
              <a:buNone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47D58-69C6-401D-90D4-6D557A407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  <p:pic>
        <p:nvPicPr>
          <p:cNvPr id="12" name="Google Shape;325;p43">
            <a:extLst>
              <a:ext uri="{FF2B5EF4-FFF2-40B4-BE49-F238E27FC236}">
                <a16:creationId xmlns:a16="http://schemas.microsoft.com/office/drawing/2014/main" id="{50B5411C-F455-4AEC-BC7F-961B62327D8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63" y="2888896"/>
            <a:ext cx="5076825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26;p43">
            <a:extLst>
              <a:ext uri="{FF2B5EF4-FFF2-40B4-BE49-F238E27FC236}">
                <a16:creationId xmlns:a16="http://schemas.microsoft.com/office/drawing/2014/main" id="{F2F3C929-9A33-4E22-97FC-DE56F8568661}"/>
              </a:ext>
            </a:extLst>
          </p:cNvPr>
          <p:cNvSpPr/>
          <p:nvPr/>
        </p:nvSpPr>
        <p:spPr>
          <a:xfrm>
            <a:off x="817163" y="2889046"/>
            <a:ext cx="5076900" cy="89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F3DFE7-AE67-4107-A476-EA6216CDF0D5}"/>
              </a:ext>
            </a:extLst>
          </p:cNvPr>
          <p:cNvSpPr txBox="1"/>
          <p:nvPr/>
        </p:nvSpPr>
        <p:spPr>
          <a:xfrm>
            <a:off x="0" y="3943171"/>
            <a:ext cx="4282888" cy="120032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At this point….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accent6"/>
                </a:solidFill>
              </a:rPr>
              <a:t>EAX</a:t>
            </a:r>
            <a:r>
              <a:rPr lang="en-US" sz="1200" dirty="0">
                <a:solidFill>
                  <a:schemeClr val="bg1"/>
                </a:solidFill>
              </a:rPr>
              <a:t> = old ESP (from exchange  EAX, ESP instruction)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ECX</a:t>
            </a:r>
            <a:r>
              <a:rPr lang="en-US" sz="1200" dirty="0">
                <a:solidFill>
                  <a:schemeClr val="bg1"/>
                </a:solidFill>
              </a:rPr>
              <a:t> = VirtualProtect() memory address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EDX</a:t>
            </a:r>
            <a:r>
              <a:rPr lang="en-US" sz="1200" dirty="0">
                <a:solidFill>
                  <a:schemeClr val="bg1"/>
                </a:solidFill>
              </a:rPr>
              <a:t> = </a:t>
            </a:r>
            <a:r>
              <a:rPr lang="en-US" sz="1200" dirty="0" err="1">
                <a:solidFill>
                  <a:schemeClr val="bg1"/>
                </a:solidFill>
              </a:rPr>
              <a:t>flNewProtect</a:t>
            </a:r>
            <a:r>
              <a:rPr lang="en-US" sz="1200" dirty="0">
                <a:solidFill>
                  <a:schemeClr val="bg1"/>
                </a:solidFill>
              </a:rPr>
              <a:t> placeholder memory address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ESP</a:t>
            </a:r>
            <a:r>
              <a:rPr lang="en-US" sz="1200" dirty="0">
                <a:solidFill>
                  <a:schemeClr val="bg1"/>
                </a:solidFill>
              </a:rPr>
              <a:t> = VirtualProtect() memory address</a:t>
            </a:r>
          </a:p>
        </p:txBody>
      </p:sp>
    </p:spTree>
    <p:extLst>
      <p:ext uri="{BB962C8B-B14F-4D97-AF65-F5344CB8AC3E}">
        <p14:creationId xmlns:p14="http://schemas.microsoft.com/office/powerpoint/2010/main" val="1352065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B7B7B7"/>
                </a:solidFill>
              </a:rPr>
              <a:t>Debugger View – Final Function Call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332" name="Google Shape;332;p44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8BC0B-A39C-4EF5-8790-5ADF1DA46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20" y="1176650"/>
            <a:ext cx="4818809" cy="7389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CF4E6B-0DCA-464D-9713-815213975E1E}"/>
              </a:ext>
            </a:extLst>
          </p:cNvPr>
          <p:cNvSpPr/>
          <p:nvPr/>
        </p:nvSpPr>
        <p:spPr>
          <a:xfrm>
            <a:off x="418820" y="1176649"/>
            <a:ext cx="784692" cy="154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222;p32">
            <a:extLst>
              <a:ext uri="{FF2B5EF4-FFF2-40B4-BE49-F238E27FC236}">
                <a16:creationId xmlns:a16="http://schemas.microsoft.com/office/drawing/2014/main" id="{33D67137-374B-4E68-ABAF-9E77D235CA03}"/>
              </a:ext>
            </a:extLst>
          </p:cNvPr>
          <p:cNvSpPr txBox="1"/>
          <p:nvPr/>
        </p:nvSpPr>
        <p:spPr>
          <a:xfrm>
            <a:off x="5740429" y="1176650"/>
            <a:ext cx="2442106" cy="157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    Return to shellcode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lpAddress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-US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dwSize</a:t>
            </a:r>
            <a:endParaRPr lang="en-US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-US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flNewProtect</a:t>
            </a:r>
            <a:endParaRPr lang="en-US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-US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lpflOldProtect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6A1BF-CE0E-4222-89EC-6C11861B33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031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DEP = Data Execution Protection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205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-US" dirty="0">
                <a:solidFill>
                  <a:srgbClr val="FFFFFF"/>
                </a:solidFill>
              </a:rPr>
              <a:t>Stack = Data structure, in memory, used by an OS/application to hold temporary data</a:t>
            </a:r>
            <a:endParaRPr lang="en"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dirty="0">
                <a:solidFill>
                  <a:srgbClr val="FFFFFF"/>
                </a:solidFill>
              </a:rPr>
              <a:t>Stack has either write or execute permissions- but not both</a:t>
            </a:r>
            <a:endParaRPr lang="en-US" dirty="0">
              <a:solidFill>
                <a:srgbClr val="FFFFFF"/>
              </a:solidFill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4C7D3-42AD-480A-AD57-EC3CB75B3E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2FF24A-8CDC-4775-A34B-626B1C0F8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517" y="1996324"/>
            <a:ext cx="3612652" cy="29387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3D4CB1-F029-456E-A660-FF9357497583}"/>
              </a:ext>
            </a:extLst>
          </p:cNvPr>
          <p:cNvSpPr/>
          <p:nvPr/>
        </p:nvSpPr>
        <p:spPr>
          <a:xfrm>
            <a:off x="1663021" y="2652098"/>
            <a:ext cx="1554829" cy="244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748FFE-2380-4716-8CF7-875E27CDAF05}"/>
              </a:ext>
            </a:extLst>
          </p:cNvPr>
          <p:cNvSpPr/>
          <p:nvPr/>
        </p:nvSpPr>
        <p:spPr>
          <a:xfrm>
            <a:off x="1283517" y="1996324"/>
            <a:ext cx="3612652" cy="2938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B7B7B7"/>
                </a:solidFill>
              </a:rPr>
              <a:t>Debugger View – Final Function Call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332" name="Google Shape;332;p44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8BC0B-A39C-4EF5-8790-5ADF1DA46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20" y="1176650"/>
            <a:ext cx="4818809" cy="7389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CF4E6B-0DCA-464D-9713-815213975E1E}"/>
              </a:ext>
            </a:extLst>
          </p:cNvPr>
          <p:cNvSpPr/>
          <p:nvPr/>
        </p:nvSpPr>
        <p:spPr>
          <a:xfrm>
            <a:off x="418820" y="1324535"/>
            <a:ext cx="3097586" cy="147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222;p32">
            <a:extLst>
              <a:ext uri="{FF2B5EF4-FFF2-40B4-BE49-F238E27FC236}">
                <a16:creationId xmlns:a16="http://schemas.microsoft.com/office/drawing/2014/main" id="{D07ED874-2035-4100-B1DE-AE524A5047E3}"/>
              </a:ext>
            </a:extLst>
          </p:cNvPr>
          <p:cNvSpPr txBox="1"/>
          <p:nvPr/>
        </p:nvSpPr>
        <p:spPr>
          <a:xfrm>
            <a:off x="5740429" y="1176650"/>
            <a:ext cx="2442106" cy="157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to shellcode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    lpAddress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-US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dwSize</a:t>
            </a:r>
            <a:endParaRPr lang="en-US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-US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flNewProtect</a:t>
            </a:r>
            <a:endParaRPr lang="en-US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-US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lpflOldProtect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5211C-8803-4D11-B8D6-B87D37D589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07623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B7B7B7"/>
                </a:solidFill>
              </a:rPr>
              <a:t>Debugger View – Final Function Call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332" name="Google Shape;332;p44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8BC0B-A39C-4EF5-8790-5ADF1DA46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20" y="1176650"/>
            <a:ext cx="4818809" cy="738987"/>
          </a:xfrm>
          <a:prstGeom prst="rect">
            <a:avLst/>
          </a:prstGeom>
        </p:spPr>
      </p:pic>
      <p:sp>
        <p:nvSpPr>
          <p:cNvPr id="8" name="Google Shape;222;p32">
            <a:extLst>
              <a:ext uri="{FF2B5EF4-FFF2-40B4-BE49-F238E27FC236}">
                <a16:creationId xmlns:a16="http://schemas.microsoft.com/office/drawing/2014/main" id="{62056AE3-D5A8-4440-8505-66D8E6F66C05}"/>
              </a:ext>
            </a:extLst>
          </p:cNvPr>
          <p:cNvSpPr txBox="1"/>
          <p:nvPr/>
        </p:nvSpPr>
        <p:spPr>
          <a:xfrm>
            <a:off x="5740429" y="1176650"/>
            <a:ext cx="2442106" cy="157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to shellcode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lpAddress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   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dwSize</a:t>
            </a:r>
            <a:endParaRPr lang="en-US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-US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flNewProtect</a:t>
            </a:r>
            <a:endParaRPr lang="en-US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-US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lpflOldProtect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D131D1-FB5B-48F9-8BCA-3F4F3B373E76}"/>
              </a:ext>
            </a:extLst>
          </p:cNvPr>
          <p:cNvSpPr/>
          <p:nvPr/>
        </p:nvSpPr>
        <p:spPr>
          <a:xfrm>
            <a:off x="418820" y="1472168"/>
            <a:ext cx="3097586" cy="147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1E793-E011-413C-A251-7F69D4667C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9203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B7B7B7"/>
                </a:solidFill>
              </a:rPr>
              <a:t>Debugger View – Final Function Call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332" name="Google Shape;332;p44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8BC0B-A39C-4EF5-8790-5ADF1DA46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20" y="1176650"/>
            <a:ext cx="4818809" cy="738987"/>
          </a:xfrm>
          <a:prstGeom prst="rect">
            <a:avLst/>
          </a:prstGeom>
        </p:spPr>
      </p:pic>
      <p:sp>
        <p:nvSpPr>
          <p:cNvPr id="8" name="Google Shape;222;p32">
            <a:extLst>
              <a:ext uri="{FF2B5EF4-FFF2-40B4-BE49-F238E27FC236}">
                <a16:creationId xmlns:a16="http://schemas.microsoft.com/office/drawing/2014/main" id="{4EC2CA26-B8FC-4944-BA91-F6F93B74C8AB}"/>
              </a:ext>
            </a:extLst>
          </p:cNvPr>
          <p:cNvSpPr txBox="1"/>
          <p:nvPr/>
        </p:nvSpPr>
        <p:spPr>
          <a:xfrm>
            <a:off x="5740429" y="1176650"/>
            <a:ext cx="2442106" cy="157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to shellcode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lpAddress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-US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dwSize</a:t>
            </a:r>
            <a:endParaRPr lang="en-US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   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flNewProtect</a:t>
            </a:r>
            <a:endParaRPr lang="en-US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-US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lpflOldProtect</a:t>
            </a:r>
            <a:endParaRPr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4B6E6B-2340-4D94-8551-65613C9EB396}"/>
              </a:ext>
            </a:extLst>
          </p:cNvPr>
          <p:cNvSpPr/>
          <p:nvPr/>
        </p:nvSpPr>
        <p:spPr>
          <a:xfrm>
            <a:off x="418820" y="1600233"/>
            <a:ext cx="4671844" cy="147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176B6-40F7-4976-8DEE-43845726BA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58396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B7B7B7"/>
                </a:solidFill>
              </a:rPr>
              <a:t>Debugger View – Final Function Call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332" name="Google Shape;332;p44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8BC0B-A39C-4EF5-8790-5ADF1DA46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20" y="1176650"/>
            <a:ext cx="4818809" cy="738987"/>
          </a:xfrm>
          <a:prstGeom prst="rect">
            <a:avLst/>
          </a:prstGeom>
        </p:spPr>
      </p:pic>
      <p:sp>
        <p:nvSpPr>
          <p:cNvPr id="8" name="Google Shape;222;p32">
            <a:extLst>
              <a:ext uri="{FF2B5EF4-FFF2-40B4-BE49-F238E27FC236}">
                <a16:creationId xmlns:a16="http://schemas.microsoft.com/office/drawing/2014/main" id="{008D3776-0EE6-4333-AA49-4102DF88533C}"/>
              </a:ext>
            </a:extLst>
          </p:cNvPr>
          <p:cNvSpPr txBox="1"/>
          <p:nvPr/>
        </p:nvSpPr>
        <p:spPr>
          <a:xfrm>
            <a:off x="5740429" y="1176650"/>
            <a:ext cx="2442106" cy="157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to shellcode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-US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lpAddress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-US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dwSize</a:t>
            </a:r>
            <a:endParaRPr lang="en-US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-"/>
            </a:pPr>
            <a:r>
              <a:rPr lang="en-US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flNewProtect</a:t>
            </a:r>
            <a:endParaRPr lang="en-US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</a:pPr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    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lpflOldProtect</a:t>
            </a:r>
            <a:endParaRPr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A9E7BF-A761-43D8-8C7A-60365C4A54A3}"/>
              </a:ext>
            </a:extLst>
          </p:cNvPr>
          <p:cNvSpPr/>
          <p:nvPr/>
        </p:nvSpPr>
        <p:spPr>
          <a:xfrm>
            <a:off x="418819" y="1734672"/>
            <a:ext cx="4220415" cy="1809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3D06F-8154-405E-94DA-C26F6C201F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09756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B7B7B7"/>
                </a:solidFill>
              </a:rPr>
              <a:t>Demo :-)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332" name="Google Shape;332;p44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84D8C-BE88-46FC-98F6-46CAEA39E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STLCybercon">
            <a:hlinkClick r:id="" action="ppaction://media"/>
            <a:extLst>
              <a:ext uri="{FF2B5EF4-FFF2-40B4-BE49-F238E27FC236}">
                <a16:creationId xmlns:a16="http://schemas.microsoft.com/office/drawing/2014/main" id="{0323DDE6-9597-453F-8092-44EB0B3A0D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9144000" cy="51435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08836-929E-4377-B205-FB1D418BFA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0539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B7B7B7"/>
                </a:solidFill>
              </a:rPr>
              <a:t>Resources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332" name="Google Shape;332;p44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84D8C-BE88-46FC-98F6-46CAEA39E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 dirty="0"/>
          </a:p>
        </p:txBody>
      </p:sp>
      <p:sp>
        <p:nvSpPr>
          <p:cNvPr id="5" name="Google Shape;64;p14">
            <a:extLst>
              <a:ext uri="{FF2B5EF4-FFF2-40B4-BE49-F238E27FC236}">
                <a16:creationId xmlns:a16="http://schemas.microsoft.com/office/drawing/2014/main" id="{48CEE0FD-2BAE-438F-8AB1-CB15DF41BEF5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●"/>
              <a:defRPr sz="18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○"/>
              <a:defRPr sz="1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■"/>
              <a:defRPr sz="1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●"/>
              <a:defRPr sz="1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○"/>
              <a:defRPr sz="1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■"/>
              <a:defRPr sz="1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●"/>
              <a:defRPr sz="1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○"/>
              <a:defRPr sz="1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Times New Roman"/>
              <a:buChar char="■"/>
              <a:defRPr sz="1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>
              <a:buClr>
                <a:srgbClr val="FFFFFF"/>
              </a:buClr>
              <a:buFont typeface="Times New Roman"/>
              <a:buChar char="-"/>
            </a:pPr>
            <a:r>
              <a:rPr lang="en-US" dirty="0">
                <a:solidFill>
                  <a:srgbClr val="FFFFFF"/>
                </a:solidFill>
              </a:rPr>
              <a:t>Corelan Exploit Development</a:t>
            </a:r>
          </a:p>
          <a:p>
            <a:pPr>
              <a:buClr>
                <a:srgbClr val="FFFFFF"/>
              </a:buClr>
              <a:buFont typeface="Times New Roman"/>
              <a:buChar char="-"/>
            </a:pPr>
            <a:r>
              <a:rPr lang="en-US" dirty="0">
                <a:solidFill>
                  <a:srgbClr val="FFFFFF"/>
                </a:solidFill>
              </a:rPr>
              <a:t>Microsoft Docs (MSDN)</a:t>
            </a:r>
          </a:p>
          <a:p>
            <a:pPr>
              <a:buClr>
                <a:srgbClr val="FFFFFF"/>
              </a:buClr>
              <a:buFont typeface="Times New Roman"/>
              <a:buChar char="-"/>
            </a:pPr>
            <a:r>
              <a:rPr lang="en-US" dirty="0">
                <a:solidFill>
                  <a:srgbClr val="FFFFFF"/>
                </a:solidFill>
              </a:rPr>
              <a:t>rp++ tool written by 0vercl0k</a:t>
            </a:r>
          </a:p>
          <a:p>
            <a:pPr>
              <a:buClr>
                <a:srgbClr val="FFFFFF"/>
              </a:buClr>
              <a:buFont typeface="Times New Roman"/>
              <a:buChar char="-"/>
            </a:pPr>
            <a:r>
              <a:rPr lang="en-US" dirty="0">
                <a:solidFill>
                  <a:srgbClr val="FFFFFF"/>
                </a:solidFill>
              </a:rPr>
              <a:t>Vulnserver written by Steven Bradshaw</a:t>
            </a:r>
          </a:p>
          <a:p>
            <a:pPr>
              <a:buClr>
                <a:srgbClr val="FFFFFF"/>
              </a:buClr>
              <a:buFont typeface="Times New Roman"/>
              <a:buChar char="-"/>
            </a:pPr>
            <a:endParaRPr lang="en-US" dirty="0">
              <a:solidFill>
                <a:srgbClr val="FFFFFF"/>
              </a:solidFill>
            </a:endParaRPr>
          </a:p>
          <a:p>
            <a:pPr>
              <a:buClr>
                <a:srgbClr val="FFFFFF"/>
              </a:buClr>
              <a:buFont typeface="Times New Roman"/>
              <a:buChar char="-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621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Thank you! w00tw00t!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338" name="Google Shape;338;p45"/>
          <p:cNvSpPr txBox="1">
            <a:spLocks noGrp="1"/>
          </p:cNvSpPr>
          <p:nvPr>
            <p:ph type="body" idx="1"/>
          </p:nvPr>
        </p:nvSpPr>
        <p:spPr>
          <a:xfrm>
            <a:off x="311700" y="1176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339" name="Google Shape;339;p45"/>
          <p:cNvPicPr preferRelativeResize="0"/>
          <p:nvPr/>
        </p:nvPicPr>
        <p:blipFill rotWithShape="1">
          <a:blip r:embed="rId3">
            <a:alphaModFix/>
          </a:blip>
          <a:srcRect l="28643" t="34819" r="24429" b="34028"/>
          <a:stretch/>
        </p:blipFill>
        <p:spPr>
          <a:xfrm>
            <a:off x="572350" y="1106550"/>
            <a:ext cx="2335176" cy="11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6450" y="1830952"/>
            <a:ext cx="5106724" cy="19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5"/>
          <p:cNvSpPr/>
          <p:nvPr/>
        </p:nvSpPr>
        <p:spPr>
          <a:xfrm>
            <a:off x="7631325" y="3189875"/>
            <a:ext cx="297600" cy="12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91C94-19CB-41F7-A800-3093FB8FC5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Let’s ROP ‘n Roll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213977" y="1017725"/>
            <a:ext cx="905566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</a:rPr>
              <a:t>ROP = Return Oriented Programming</a:t>
            </a:r>
          </a:p>
          <a:p>
            <a:pPr lvl="1" indent="-342900">
              <a:spcBef>
                <a:spcPts val="0"/>
              </a:spcBef>
              <a:buClr>
                <a:srgbClr val="FFFFFF"/>
              </a:buClr>
              <a:buSzPts val="18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</a:rPr>
              <a:t>High Level</a:t>
            </a:r>
          </a:p>
          <a:p>
            <a:pPr lvl="2" indent="-342900">
              <a:spcBef>
                <a:spcPts val="0"/>
              </a:spcBef>
              <a:buClr>
                <a:srgbClr val="FFFFFF"/>
              </a:buClr>
              <a:buSzPts val="1800"/>
              <a:buFont typeface="Times New Roman"/>
              <a:buChar char="-"/>
            </a:pPr>
            <a:r>
              <a:rPr lang="en" dirty="0">
                <a:solidFill>
                  <a:srgbClr val="FFFFFF"/>
                </a:solidFill>
              </a:rPr>
              <a:t>Disassemble an application for existing assembly</a:t>
            </a:r>
          </a:p>
          <a:p>
            <a:pPr marL="1028700" lvl="2" indent="0">
              <a:spcBef>
                <a:spcPts val="0"/>
              </a:spcBef>
              <a:buClr>
                <a:srgbClr val="FFFFFF"/>
              </a:buClr>
              <a:buSzPts val="1800"/>
              <a:buNone/>
            </a:pPr>
            <a:r>
              <a:rPr lang="en" dirty="0">
                <a:solidFill>
                  <a:srgbClr val="FFFFFF"/>
                </a:solidFill>
              </a:rPr>
              <a:t>        instructions </a:t>
            </a:r>
            <a:r>
              <a:rPr lang="en-US" dirty="0">
                <a:solidFill>
                  <a:srgbClr val="FFFFFF"/>
                </a:solidFill>
              </a:rPr>
              <a:t>and the use stack to store these instructions</a:t>
            </a:r>
            <a:endParaRPr dirty="0">
              <a:solidFill>
                <a:srgbClr val="FFFFFF"/>
              </a:solidFill>
            </a:endParaRPr>
          </a:p>
          <a:p>
            <a:pPr lvl="1" indent="-342900">
              <a:spcBef>
                <a:spcPts val="0"/>
              </a:spcBef>
              <a:buClr>
                <a:srgbClr val="FFFFFF"/>
              </a:buClr>
              <a:buSzPts val="1800"/>
              <a:buChar char="-"/>
            </a:pPr>
            <a:r>
              <a:rPr lang="en-US" dirty="0">
                <a:solidFill>
                  <a:srgbClr val="FFFFFF"/>
                </a:solidFill>
              </a:rPr>
              <a:t>G</a:t>
            </a:r>
            <a:r>
              <a:rPr lang="en" dirty="0">
                <a:solidFill>
                  <a:srgbClr val="FFFFFF"/>
                </a:solidFill>
              </a:rPr>
              <a:t>adget</a:t>
            </a:r>
            <a:endParaRPr dirty="0">
              <a:solidFill>
                <a:srgbClr val="FFFFFF"/>
              </a:solidFill>
            </a:endParaRPr>
          </a:p>
          <a:p>
            <a:pPr lvl="2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-US" dirty="0">
                <a:solidFill>
                  <a:srgbClr val="FFFFFF"/>
                </a:solidFill>
              </a:rPr>
              <a:t>An assembly instruction within the application that is followed by a “ret”, or return instruction</a:t>
            </a:r>
            <a:endParaRPr dirty="0">
              <a:solidFill>
                <a:srgbClr val="FFFFFF"/>
              </a:solidFill>
            </a:endParaRPr>
          </a:p>
          <a:p>
            <a:pPr lvl="1" indent="-342900">
              <a:spcBef>
                <a:spcPts val="0"/>
              </a:spcBef>
              <a:buClr>
                <a:srgbClr val="FFFFFF"/>
              </a:buClr>
              <a:buSzPts val="1800"/>
              <a:buChar char="-"/>
            </a:pPr>
            <a:r>
              <a:rPr lang="en" dirty="0">
                <a:solidFill>
                  <a:srgbClr val="FFFFFF"/>
                </a:solidFill>
              </a:rPr>
              <a:t>Chain</a:t>
            </a:r>
            <a:endParaRPr dirty="0">
              <a:solidFill>
                <a:srgbClr val="FFFFFF"/>
              </a:solidFill>
            </a:endParaRPr>
          </a:p>
          <a:p>
            <a:pPr lvl="2">
              <a:spcBef>
                <a:spcPts val="0"/>
              </a:spcBef>
              <a:buClr>
                <a:srgbClr val="FFFFFF"/>
              </a:buClr>
              <a:buChar char="-"/>
            </a:pPr>
            <a:r>
              <a:rPr lang="en" dirty="0">
                <a:solidFill>
                  <a:srgbClr val="FFFFFF"/>
                </a:solidFill>
              </a:rPr>
              <a:t>A series of ROP gadgets</a:t>
            </a:r>
          </a:p>
          <a:p>
            <a:pPr>
              <a:buClr>
                <a:srgbClr val="FFFFFF"/>
              </a:buClr>
              <a:buChar char="-"/>
            </a:pPr>
            <a:r>
              <a:rPr lang="en" dirty="0">
                <a:solidFill>
                  <a:srgbClr val="FFFFFF"/>
                </a:solidFill>
              </a:rPr>
              <a:t>We can execute </a:t>
            </a:r>
            <a:r>
              <a:rPr lang="en-US" dirty="0">
                <a:solidFill>
                  <a:srgbClr val="FFFFFF"/>
                </a:solidFill>
              </a:rPr>
              <a:t>existing assembly instructions within an application, but not foreign </a:t>
            </a:r>
            <a:r>
              <a:rPr lang="en" dirty="0">
                <a:solidFill>
                  <a:srgbClr val="FFFFFF"/>
                </a:solidFill>
              </a:rPr>
              <a:t>ones</a:t>
            </a:r>
            <a:endParaRPr dirty="0">
              <a:solidFill>
                <a:srgbClr val="FFFFFF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-US" dirty="0">
                <a:solidFill>
                  <a:srgbClr val="FFFF00"/>
                </a:solidFill>
              </a:rPr>
              <a:t>Goal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571500" lvl="1" indent="0">
              <a:spcBef>
                <a:spcPts val="0"/>
              </a:spcBef>
              <a:buClr>
                <a:srgbClr val="FFFFFF"/>
              </a:buClr>
              <a:buSzPts val="1800"/>
              <a:buNone/>
            </a:pPr>
            <a:r>
              <a:rPr lang="en-US" dirty="0">
                <a:solidFill>
                  <a:schemeClr val="bg1"/>
                </a:solidFill>
              </a:rPr>
              <a:t>1.   Write a malicious payload to the stack</a:t>
            </a:r>
          </a:p>
          <a:p>
            <a:pPr marL="571500" lvl="1" indent="0">
              <a:spcBef>
                <a:spcPts val="0"/>
              </a:spcBef>
              <a:buClr>
                <a:srgbClr val="FFFFFF"/>
              </a:buClr>
              <a:buSzPts val="1800"/>
              <a:buNone/>
            </a:pPr>
            <a:r>
              <a:rPr lang="en-US" dirty="0">
                <a:solidFill>
                  <a:schemeClr val="bg1"/>
                </a:solidFill>
              </a:rPr>
              <a:t>2.   Chain together ROP gadgets found within an application/OS to change the permissions of the portion of the stack containing said malicious payload to allow execution</a:t>
            </a:r>
          </a:p>
          <a:p>
            <a:pPr lvl="1" indent="-342900">
              <a:spcBef>
                <a:spcPts val="0"/>
              </a:spcBef>
              <a:buClr>
                <a:srgbClr val="FFFFFF"/>
              </a:buClr>
              <a:buSzPts val="1800"/>
              <a:buChar char="-"/>
            </a:pP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CA4D0-BE3E-46FE-A90A-3DBA3C40CD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3D1352-5F40-4325-938D-EF878EDA4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066" y="86683"/>
            <a:ext cx="2974234" cy="22306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5AF629-8E73-49C5-8743-B0B726B04CAE}"/>
              </a:ext>
            </a:extLst>
          </p:cNvPr>
          <p:cNvSpPr/>
          <p:nvPr/>
        </p:nvSpPr>
        <p:spPr>
          <a:xfrm>
            <a:off x="5858066" y="86683"/>
            <a:ext cx="2974234" cy="2230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Windows API - VirtualProtect()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-US" dirty="0">
                <a:solidFill>
                  <a:srgbClr val="FFFFFF"/>
                </a:solidFill>
              </a:rPr>
              <a:t>Applications in Windows utilize memory</a:t>
            </a:r>
          </a:p>
          <a:p>
            <a:pPr lvl="1" indent="-342900">
              <a:spcBef>
                <a:spcPts val="0"/>
              </a:spcBef>
              <a:buClr>
                <a:srgbClr val="FFFFFF"/>
              </a:buClr>
              <a:buSzPts val="1800"/>
              <a:buChar char="-"/>
            </a:pPr>
            <a:r>
              <a:rPr lang="en-US" dirty="0">
                <a:solidFill>
                  <a:srgbClr val="FFFFFF"/>
                </a:solidFill>
              </a:rPr>
              <a:t>Windows API functions allow us to interact with said memory</a:t>
            </a:r>
          </a:p>
          <a:p>
            <a:pPr>
              <a:buClr>
                <a:srgbClr val="FFFFFF"/>
              </a:buClr>
              <a:buChar char="-"/>
            </a:pPr>
            <a:r>
              <a:rPr lang="en-US" b="1" dirty="0">
                <a:solidFill>
                  <a:srgbClr val="FF0000"/>
                </a:solidFill>
              </a:rPr>
              <a:t>VirtualProtect() </a:t>
            </a:r>
            <a:r>
              <a:rPr lang="en-US" dirty="0">
                <a:solidFill>
                  <a:schemeClr val="bg1"/>
                </a:solidFill>
              </a:rPr>
              <a:t>– used to change permission of memory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b="1" dirty="0">
                <a:solidFill>
                  <a:srgbClr val="FFFF00"/>
                </a:solidFill>
              </a:rPr>
              <a:t>lpAddress</a:t>
            </a:r>
            <a:r>
              <a:rPr lang="en" b="1" dirty="0">
                <a:solidFill>
                  <a:srgbClr val="FFFFFF"/>
                </a:solidFill>
              </a:rPr>
              <a:t> </a:t>
            </a:r>
          </a:p>
          <a:p>
            <a:pPr lvl="1" indent="-342900">
              <a:spcBef>
                <a:spcPts val="0"/>
              </a:spcBef>
              <a:buClr>
                <a:srgbClr val="FFFFFF"/>
              </a:buClr>
              <a:buSzPts val="1800"/>
              <a:buChar char="-"/>
            </a:pPr>
            <a:r>
              <a:rPr lang="en-US" dirty="0">
                <a:solidFill>
                  <a:srgbClr val="FFFFFF"/>
                </a:solidFill>
              </a:rPr>
              <a:t>P</a:t>
            </a:r>
            <a:r>
              <a:rPr lang="en" dirty="0">
                <a:solidFill>
                  <a:srgbClr val="FFFFFF"/>
                </a:solidFill>
              </a:rPr>
              <a:t>ointer to </a:t>
            </a:r>
            <a:r>
              <a:rPr lang="en-US" dirty="0">
                <a:solidFill>
                  <a:srgbClr val="FFFFFF"/>
                </a:solidFill>
              </a:rPr>
              <a:t>address where permission change starts (malicious payload)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b="1" dirty="0">
                <a:solidFill>
                  <a:srgbClr val="FFFF00"/>
                </a:solidFill>
              </a:rPr>
              <a:t>dwSize</a:t>
            </a:r>
            <a:r>
              <a:rPr lang="en" dirty="0">
                <a:solidFill>
                  <a:srgbClr val="FFFFFF"/>
                </a:solidFill>
              </a:rPr>
              <a:t> </a:t>
            </a:r>
          </a:p>
          <a:p>
            <a:pPr lvl="1" indent="-342900">
              <a:spcBef>
                <a:spcPts val="0"/>
              </a:spcBef>
              <a:buClr>
                <a:srgbClr val="FFFFFF"/>
              </a:buClr>
              <a:buSzPts val="1800"/>
              <a:buChar char="-"/>
            </a:pPr>
            <a:r>
              <a:rPr lang="en-US" dirty="0">
                <a:solidFill>
                  <a:srgbClr val="FFFFFF"/>
                </a:solidFill>
              </a:rPr>
              <a:t>S</a:t>
            </a:r>
            <a:r>
              <a:rPr lang="en" dirty="0">
                <a:solidFill>
                  <a:srgbClr val="FFFFFF"/>
                </a:solidFill>
              </a:rPr>
              <a:t>ize of region being changed (</a:t>
            </a:r>
            <a:r>
              <a:rPr lang="en-US" dirty="0">
                <a:solidFill>
                  <a:srgbClr val="FFFFFF"/>
                </a:solidFill>
              </a:rPr>
              <a:t>size of the malicious payload</a:t>
            </a:r>
            <a:r>
              <a:rPr lang="en" dirty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b="1" dirty="0">
                <a:solidFill>
                  <a:srgbClr val="FFFF00"/>
                </a:solidFill>
              </a:rPr>
              <a:t>flNewProtect</a:t>
            </a:r>
            <a:endParaRPr lang="en" b="1" dirty="0">
              <a:solidFill>
                <a:srgbClr val="FFFFFF"/>
              </a:solidFill>
            </a:endParaRPr>
          </a:p>
          <a:p>
            <a:pPr lvl="1" indent="-342900">
              <a:spcBef>
                <a:spcPts val="0"/>
              </a:spcBef>
              <a:buClr>
                <a:srgbClr val="FFFFFF"/>
              </a:buClr>
              <a:buSzPts val="1800"/>
              <a:buChar char="-"/>
            </a:pPr>
            <a:r>
              <a:rPr lang="en" dirty="0">
                <a:solidFill>
                  <a:srgbClr val="FFFFFF"/>
                </a:solidFill>
              </a:rPr>
              <a:t> Level of permissions (</a:t>
            </a:r>
            <a:r>
              <a:rPr lang="en-US" dirty="0">
                <a:solidFill>
                  <a:srgbClr val="FFFFFF"/>
                </a:solidFill>
              </a:rPr>
              <a:t>Payload should be read, write, and execute</a:t>
            </a:r>
            <a:r>
              <a:rPr lang="en" dirty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b="1" dirty="0">
                <a:solidFill>
                  <a:srgbClr val="FFFF00"/>
                </a:solidFill>
              </a:rPr>
              <a:t>lpflOldProtect</a:t>
            </a:r>
            <a:r>
              <a:rPr lang="en" dirty="0">
                <a:solidFill>
                  <a:srgbClr val="FFFFFF"/>
                </a:solidFill>
              </a:rPr>
              <a:t> </a:t>
            </a:r>
          </a:p>
          <a:p>
            <a:pPr lvl="1" indent="-342900">
              <a:spcBef>
                <a:spcPts val="0"/>
              </a:spcBef>
              <a:buClr>
                <a:srgbClr val="FFFFFF"/>
              </a:buClr>
              <a:buSzPts val="1800"/>
              <a:buChar char="-"/>
            </a:pPr>
            <a:r>
              <a:rPr lang="en-US" dirty="0">
                <a:solidFill>
                  <a:srgbClr val="FFFFFF"/>
                </a:solidFill>
              </a:rPr>
              <a:t>P</a:t>
            </a:r>
            <a:r>
              <a:rPr lang="en" dirty="0">
                <a:solidFill>
                  <a:srgbClr val="FFFFFF"/>
                </a:solidFill>
              </a:rPr>
              <a:t>ointer to </a:t>
            </a:r>
            <a:r>
              <a:rPr lang="en-US" dirty="0">
                <a:solidFill>
                  <a:srgbClr val="FFFFFF"/>
                </a:solidFill>
              </a:rPr>
              <a:t>any writeable </a:t>
            </a:r>
            <a:r>
              <a:rPr lang="en" dirty="0">
                <a:solidFill>
                  <a:srgbClr val="FFFFFF"/>
                </a:solidFill>
              </a:rPr>
              <a:t>address that will inherit old </a:t>
            </a:r>
            <a:r>
              <a:rPr lang="en-US" dirty="0">
                <a:solidFill>
                  <a:srgbClr val="FFFFFF"/>
                </a:solidFill>
              </a:rPr>
              <a:t>permissions</a:t>
            </a:r>
          </a:p>
          <a:p>
            <a:pPr lvl="2" indent="-342900">
              <a:spcBef>
                <a:spcPts val="0"/>
              </a:spcBef>
              <a:buClr>
                <a:srgbClr val="FFFFFF"/>
              </a:buClr>
              <a:buSzPts val="1800"/>
              <a:buChar char="-"/>
            </a:pPr>
            <a:r>
              <a:rPr lang="en-US" dirty="0">
                <a:solidFill>
                  <a:srgbClr val="FFFFFF"/>
                </a:solidFill>
              </a:rPr>
              <a:t>Only needed to execute the function. Not important.</a:t>
            </a: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0650" y="1152476"/>
            <a:ext cx="2191650" cy="1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6639225" y="1144700"/>
            <a:ext cx="2193000" cy="14193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17"/>
          <p:cNvSpPr txBox="1"/>
          <p:nvPr/>
        </p:nvSpPr>
        <p:spPr>
          <a:xfrm>
            <a:off x="7267425" y="2581675"/>
            <a:ext cx="15648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 MDSN</a:t>
            </a:r>
            <a:endParaRPr sz="9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5C4DB-2A2A-40D4-8E9F-A1F10DC4E5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E5F7C6-7E78-4D6F-A942-975E146D7A1D}"/>
              </a:ext>
            </a:extLst>
          </p:cNvPr>
          <p:cNvSpPr/>
          <p:nvPr/>
        </p:nvSpPr>
        <p:spPr>
          <a:xfrm>
            <a:off x="6639225" y="1144700"/>
            <a:ext cx="2191650" cy="141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B7B7B7"/>
                </a:solidFill>
              </a:rPr>
              <a:t>Generating ROP Gadgets with rp++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u="sng" dirty="0">
                <a:solidFill>
                  <a:srgbClr val="FFFFFF"/>
                </a:solidFill>
              </a:rPr>
              <a:t>https://github.com/0vercl0k/rp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 dirty="0">
                <a:solidFill>
                  <a:schemeClr val="lt1"/>
                </a:solidFill>
              </a:rPr>
              <a:t>Can specify file and length of ROP gadgets</a:t>
            </a: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988" y="1909481"/>
            <a:ext cx="4959300" cy="232609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>
            <a:off x="3873050" y="1909481"/>
            <a:ext cx="4959300" cy="232614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0EE3B-27F8-44D6-A186-43E6B0352D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B7B7B7"/>
                </a:solidFill>
              </a:rPr>
              <a:t>Exploit </a:t>
            </a:r>
            <a:r>
              <a:rPr lang="en-US" b="1" dirty="0">
                <a:solidFill>
                  <a:srgbClr val="B7B7B7"/>
                </a:solidFill>
              </a:rPr>
              <a:t>Development-</a:t>
            </a:r>
            <a:r>
              <a:rPr lang="en" b="1" dirty="0">
                <a:solidFill>
                  <a:srgbClr val="B7B7B7"/>
                </a:solidFill>
              </a:rPr>
              <a:t> High Level Overview</a:t>
            </a:r>
            <a:endParaRPr b="1" dirty="0">
              <a:solidFill>
                <a:srgbClr val="B7B7B7"/>
              </a:solidFill>
            </a:endParaRPr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11700" y="1080664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dirty="0">
                <a:solidFill>
                  <a:schemeClr val="lt1"/>
                </a:solidFill>
              </a:rPr>
              <a:t>1.   Return </a:t>
            </a:r>
            <a:r>
              <a:rPr lang="en-US" dirty="0">
                <a:solidFill>
                  <a:schemeClr val="lt1"/>
                </a:solidFill>
              </a:rPr>
              <a:t>back </a:t>
            </a:r>
            <a:r>
              <a:rPr lang="en" dirty="0">
                <a:solidFill>
                  <a:schemeClr val="lt1"/>
                </a:solidFill>
              </a:rPr>
              <a:t>to the stack (stack pivot</a:t>
            </a:r>
            <a:r>
              <a:rPr lang="en-US" dirty="0">
                <a:solidFill>
                  <a:schemeClr val="lt1"/>
                </a:solidFill>
              </a:rPr>
              <a:t>)</a:t>
            </a:r>
            <a:endParaRPr dirty="0">
              <a:solidFill>
                <a:schemeClr val="lt1"/>
              </a:solidFill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dirty="0">
                <a:solidFill>
                  <a:schemeClr val="lt1"/>
                </a:solidFill>
              </a:rPr>
              <a:t>2.   Setup </a:t>
            </a:r>
            <a:r>
              <a:rPr lang="en" dirty="0">
                <a:solidFill>
                  <a:srgbClr val="FFFF00"/>
                </a:solidFill>
              </a:rPr>
              <a:t>VirtualProtect() </a:t>
            </a:r>
            <a:r>
              <a:rPr lang="en" dirty="0">
                <a:solidFill>
                  <a:schemeClr val="lt1"/>
                </a:solidFill>
              </a:rPr>
              <a:t>function call with junk placeholders</a:t>
            </a:r>
            <a:endParaRPr dirty="0">
              <a:solidFill>
                <a:schemeClr val="lt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 startAt="3"/>
            </a:pPr>
            <a:r>
              <a:rPr lang="en-US" dirty="0">
                <a:solidFill>
                  <a:schemeClr val="lt1"/>
                </a:solidFill>
              </a:rPr>
              <a:t>Write malicious payload to the stack</a:t>
            </a:r>
          </a:p>
          <a:p>
            <a:pPr lvl="0">
              <a:buClr>
                <a:schemeClr val="lt1"/>
              </a:buClr>
              <a:buAutoNum type="arabicPeriod" startAt="3"/>
            </a:pPr>
            <a:r>
              <a:rPr lang="en-US" dirty="0">
                <a:solidFill>
                  <a:schemeClr val="lt1"/>
                </a:solidFill>
              </a:rPr>
              <a:t>Jump over the </a:t>
            </a:r>
            <a:r>
              <a:rPr lang="en" dirty="0">
                <a:solidFill>
                  <a:srgbClr val="FFFF00"/>
                </a:solidFill>
              </a:rPr>
              <a:t>VirtualProtect() </a:t>
            </a:r>
            <a:r>
              <a:rPr lang="en-US" dirty="0">
                <a:solidFill>
                  <a:schemeClr val="bg1"/>
                </a:solidFill>
              </a:rPr>
              <a:t>function call into ROP chain</a:t>
            </a:r>
          </a:p>
          <a:p>
            <a:pPr lvl="0">
              <a:buClr>
                <a:schemeClr val="lt1"/>
              </a:buClr>
              <a:buAutoNum type="arabicPeriod" startAt="3"/>
            </a:pPr>
            <a:r>
              <a:rPr lang="en-US" dirty="0">
                <a:solidFill>
                  <a:schemeClr val="bg1"/>
                </a:solidFill>
              </a:rPr>
              <a:t>ROP chain changes junk placeholders to </a:t>
            </a:r>
            <a:r>
              <a:rPr lang="en-US" i="1" u="sng" dirty="0">
                <a:solidFill>
                  <a:schemeClr val="bg1"/>
                </a:solidFill>
              </a:rPr>
              <a:t>actual</a:t>
            </a:r>
            <a:r>
              <a:rPr lang="en-US" dirty="0">
                <a:solidFill>
                  <a:schemeClr val="bg1"/>
                </a:solidFill>
              </a:rPr>
              <a:t> function parameters</a:t>
            </a:r>
          </a:p>
          <a:p>
            <a:pPr lvl="0">
              <a:buClr>
                <a:schemeClr val="lt1"/>
              </a:buClr>
              <a:buAutoNum type="arabicPeriod" startAt="3"/>
            </a:pPr>
            <a:r>
              <a:rPr lang="en" dirty="0">
                <a:solidFill>
                  <a:srgbClr val="FFFF00"/>
                </a:solidFill>
              </a:rPr>
              <a:t>VirtualProtect() </a:t>
            </a:r>
            <a:r>
              <a:rPr lang="en-US" dirty="0">
                <a:solidFill>
                  <a:schemeClr val="bg1"/>
                </a:solidFill>
              </a:rPr>
              <a:t>changes permissions of malicious payload on the stack to allow execution. Then, the exploit will jump to the malicious payload </a:t>
            </a:r>
          </a:p>
          <a:p>
            <a:pPr lvl="0">
              <a:buClr>
                <a:schemeClr val="lt1"/>
              </a:buClr>
              <a:buAutoNum type="arabicPeriod" startAt="3"/>
            </a:pPr>
            <a:r>
              <a:rPr lang="en-US" dirty="0">
                <a:solidFill>
                  <a:schemeClr val="bg1"/>
                </a:solidFill>
              </a:rPr>
              <a:t>The malicious payload executes, allowing unauthenticated remote access to victim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BFE1E-6DBF-45B8-842C-D79C0B1840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55B844-A338-4262-BB8F-A035F98E0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80" y="3727403"/>
            <a:ext cx="1671502" cy="1329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6A490-0F89-45D2-921F-76DF53B56C1D}"/>
              </a:ext>
            </a:extLst>
          </p:cNvPr>
          <p:cNvSpPr txBox="1"/>
          <p:nvPr/>
        </p:nvSpPr>
        <p:spPr>
          <a:xfrm>
            <a:off x="2557582" y="4127732"/>
            <a:ext cx="261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</a:t>
            </a:r>
            <a:r>
              <a:rPr lang="en-US" sz="1800" dirty="0">
                <a:solidFill>
                  <a:srgbClr val="FFFF00"/>
                </a:solidFill>
              </a:rPr>
              <a:t> A 1337 ROP chain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1st Stage (</a:t>
            </a:r>
            <a:r>
              <a:rPr lang="en" sz="2800" b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Stack Pivot</a:t>
            </a:r>
            <a:r>
              <a:rPr lang="en" sz="2800" b="1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2800" b="1" dirty="0">
                <a:solidFill>
                  <a:srgbClr val="FFFF00"/>
                </a:solidFill>
                <a:latin typeface="Arial"/>
                <a:cs typeface="Arial"/>
                <a:sym typeface="Arial"/>
              </a:rPr>
              <a:t>Junk Parameters</a:t>
            </a:r>
            <a:r>
              <a:rPr lang="en" sz="2800" b="1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sz="2800" b="1" dirty="0">
                <a:solidFill>
                  <a:srgbClr val="FFFF00"/>
                </a:solidFill>
                <a:latin typeface="Arial"/>
                <a:cs typeface="Arial"/>
                <a:sym typeface="Arial"/>
              </a:rPr>
              <a:t>Jumping to Shellcode</a:t>
            </a:r>
            <a:r>
              <a:rPr lang="en" sz="2800" b="1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23212-9287-4382-8E86-B0A8E269A8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ense Club - Defaul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</TotalTime>
  <Words>2074</Words>
  <Application>Microsoft Office PowerPoint</Application>
  <PresentationFormat>On-screen Show (16:9)</PresentationFormat>
  <Paragraphs>430</Paragraphs>
  <Slides>47</Slides>
  <Notes>47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 Black</vt:lpstr>
      <vt:lpstr>Arial</vt:lpstr>
      <vt:lpstr>Times New Roman</vt:lpstr>
      <vt:lpstr>Defense Club - Default</vt:lpstr>
      <vt:lpstr>Hands Up! This Is a ROPpery!</vt:lpstr>
      <vt:lpstr>root@bajablast:~$ whoami</vt:lpstr>
      <vt:lpstr>Why Am I Giving This Talk?</vt:lpstr>
      <vt:lpstr>DEP = Data Execution Protection</vt:lpstr>
      <vt:lpstr>Let’s ROP ‘n Roll</vt:lpstr>
      <vt:lpstr>Windows API - VirtualProtect()</vt:lpstr>
      <vt:lpstr>Generating ROP Gadgets with rp++</vt:lpstr>
      <vt:lpstr>Exploit Development- High Level Overview</vt:lpstr>
      <vt:lpstr>PowerPoint Presentation</vt:lpstr>
      <vt:lpstr>PowerPoint Presentation</vt:lpstr>
      <vt:lpstr>Debugger View</vt:lpstr>
      <vt:lpstr>Debugger View</vt:lpstr>
      <vt:lpstr>Debugger View</vt:lpstr>
      <vt:lpstr>Debugger View</vt:lpstr>
      <vt:lpstr>Debugger View</vt:lpstr>
      <vt:lpstr>Saving the Stack Pointer &amp; Jump Into ROP Chain</vt:lpstr>
      <vt:lpstr>PowerPoint Presentation</vt:lpstr>
      <vt:lpstr>ROP - Return and lpAddress</vt:lpstr>
      <vt:lpstr>ROP - Return and lpAddress</vt:lpstr>
      <vt:lpstr>ROP - Return and lpAddress</vt:lpstr>
      <vt:lpstr>ROP - Return and lpAddress</vt:lpstr>
      <vt:lpstr>Debugger view</vt:lpstr>
      <vt:lpstr>Debugger view</vt:lpstr>
      <vt:lpstr>Debugger view</vt:lpstr>
      <vt:lpstr>Debugger view</vt:lpstr>
      <vt:lpstr>PowerPoint Presentation</vt:lpstr>
      <vt:lpstr>ROP - dwSize &amp; flNewProtect</vt:lpstr>
      <vt:lpstr>ROP - dwSize &amp; flNewProtect (cont’d)</vt:lpstr>
      <vt:lpstr>ROP - dwSize &amp; flNewProtect (cont’d)</vt:lpstr>
      <vt:lpstr>ROP - dwSize &amp; flNewProtect (cont’d)</vt:lpstr>
      <vt:lpstr>ROP - dwSize &amp; flNewProtect (cont’d)</vt:lpstr>
      <vt:lpstr>ROP - dwSize &amp; flNewProtect (cont’d)</vt:lpstr>
      <vt:lpstr>ROP - dwSize &amp; flNewProtect (cont’d)</vt:lpstr>
      <vt:lpstr>ROP - dwSize &amp; flNewProtect (cont’d)</vt:lpstr>
      <vt:lpstr>PowerPoint Presentation</vt:lpstr>
      <vt:lpstr>ROP - Jumping back to VirtualProtect</vt:lpstr>
      <vt:lpstr>ROP - Jumping back to VirtualProtect</vt:lpstr>
      <vt:lpstr>ROP - Jumping back to VirtualProtect</vt:lpstr>
      <vt:lpstr>Debugger View – Final Function Call</vt:lpstr>
      <vt:lpstr>Debugger View – Final Function Call</vt:lpstr>
      <vt:lpstr>Debugger View – Final Function Call</vt:lpstr>
      <vt:lpstr>Debugger View – Final Function Call</vt:lpstr>
      <vt:lpstr>Debugger View – Final Function Call</vt:lpstr>
      <vt:lpstr>Demo :-)</vt:lpstr>
      <vt:lpstr>PowerPoint Presentation</vt:lpstr>
      <vt:lpstr>Resources</vt:lpstr>
      <vt:lpstr>Thank you! w00tw00t!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 Up! This Is a ROPpery!</dc:title>
  <dc:creator>ANON</dc:creator>
  <cp:lastModifiedBy>McGarr, Connor</cp:lastModifiedBy>
  <cp:revision>454</cp:revision>
  <dcterms:modified xsi:type="dcterms:W3CDTF">2020-02-09T19:30:02Z</dcterms:modified>
</cp:coreProperties>
</file>